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86" r:id="rId4"/>
    <p:sldId id="287" r:id="rId5"/>
    <p:sldId id="290" r:id="rId6"/>
    <p:sldId id="288" r:id="rId7"/>
    <p:sldId id="291" r:id="rId8"/>
    <p:sldId id="272" r:id="rId9"/>
    <p:sldId id="292" r:id="rId10"/>
    <p:sldId id="293" r:id="rId11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86380" autoAdjust="0"/>
  </p:normalViewPr>
  <p:slideViewPr>
    <p:cSldViewPr>
      <p:cViewPr varScale="1">
        <p:scale>
          <a:sx n="88" d="100"/>
          <a:sy n="88" d="100"/>
        </p:scale>
        <p:origin x="-13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97" tIns="48299" rIns="96597" bIns="48299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97" tIns="48299" rIns="96597" bIns="48299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240DFC8A-ECDD-4802-B852-25EC446A5FD2}" type="datetimeFigureOut">
              <a:rPr lang="ru-RU"/>
              <a:pPr>
                <a:defRPr/>
              </a:pPr>
              <a:t>26.08.2021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1738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97" tIns="48299" rIns="96597" bIns="482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97" tIns="48299" rIns="96597" bIns="48299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97" tIns="48299" rIns="96597" bIns="48299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D6029994-8369-4BA2-93B6-A5114C6C1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59959-B598-47F3-B1C4-2A170712220F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CDBBEEB-FBFE-4795-AE8A-718A91778761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60E423B-35CD-4C65-9AC4-7D615F7B0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96B53-1032-48A3-B052-0909041F9AF6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88EA7-91BD-4C02-B44D-BD4A33D668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57829-7D07-4CDB-B5D8-B9ED35E1D352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9AFB-134A-436C-A418-AF0CD25152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A811B-61B8-4C3B-8231-2C14F2FA29E8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8C1B-2DC0-4F36-8C09-F669FBA21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419685-886A-41FF-934C-5042A68A5D83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171CE5-BF0E-4F05-97EF-6CB5650A18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4B685A-AD8A-4DC2-8978-24CDE22A913E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65A580-E47A-40BA-8661-7A9963818A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020A0C-E98E-4E83-96CA-DD5B6D8FB0A0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8657C8-B535-49B8-83AF-EA5157D384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C4C449-D6F9-4446-BAE6-395C3C547399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9B272F-9B75-4E0F-A2EF-0C262A73A2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7BD31-07A8-4964-930B-981AC4BC6014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7E6F7-6651-4A27-BD71-4825FC7833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BFD62F-91C0-4225-A05C-5C0628B84548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0D61B7-E79F-4026-A96C-D75F8C0162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29C3286-DADA-4E26-A456-E1E79F569893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CEBCC47-9AB8-4FC6-9581-7FF22E205C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2218A67-AC74-4898-9876-1D8EB36B10DE}" type="datetimeFigureOut">
              <a:rPr lang="ru-RU"/>
              <a:pPr>
                <a:defRPr/>
              </a:pPr>
              <a:t>26.08.2021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DA2B94-EF6C-4732-A71A-ED1107CC64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600" dirty="0" smtClean="0"/>
              <a:t>Логопедичний пункт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dirty="0" smtClean="0"/>
              <a:t>при Херсонській спеціалізованій школі І-ІІІ  ступенів № 30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dirty="0" smtClean="0"/>
              <a:t>з поглибленим вивченням предметів природничо-математичного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dirty="0" smtClean="0"/>
              <a:t> циклу та англійської мови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975" y="1628775"/>
            <a:ext cx="6696075" cy="3024188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ru-RU" sz="3300" b="1" u="sng" dirty="0" err="1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Інноваційні</a:t>
            </a:r>
            <a:r>
              <a:rPr lang="ru-RU" sz="3300" b="1" u="sng" dirty="0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u="sng" dirty="0" err="1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3300" b="1" u="sng" dirty="0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u="sng" dirty="0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u="sng" dirty="0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300" b="1" u="sng" dirty="0" err="1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логопедичній</a:t>
            </a:r>
            <a:r>
              <a:rPr lang="ru-RU" sz="3300" b="1" u="sng" dirty="0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u="sng" dirty="0" err="1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3300" b="1" u="sng" dirty="0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ru-RU" sz="3300" b="1" dirty="0" err="1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Логопедичний</a:t>
            </a:r>
            <a:r>
              <a:rPr lang="ru-RU" sz="3300" b="1" dirty="0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бізіборд</a:t>
            </a:r>
            <a:r>
              <a:rPr lang="ru-RU" sz="3300" b="1" dirty="0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 та кубики Зайцева  - як </a:t>
            </a:r>
            <a:r>
              <a:rPr lang="ru-RU" sz="3300" b="1" dirty="0" err="1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3300" b="1" dirty="0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3300" b="1" dirty="0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звукової</a:t>
            </a:r>
            <a:r>
              <a:rPr lang="ru-RU" sz="3300" b="1" dirty="0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аналітико</a:t>
            </a:r>
            <a:r>
              <a:rPr lang="ru-RU" sz="3300" b="1" dirty="0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300" b="1" dirty="0" err="1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синтетичної</a:t>
            </a:r>
            <a:r>
              <a:rPr lang="ru-RU" sz="3300" b="1" dirty="0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300" b="1" dirty="0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молодших</a:t>
            </a:r>
            <a:r>
              <a:rPr lang="ru-RU" sz="3300" b="1" dirty="0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solidFill>
                  <a:srgbClr val="3F6D19"/>
                </a:solidFill>
                <a:latin typeface="Times New Roman" pitchFamily="18" charset="0"/>
                <a:cs typeface="Times New Roman" pitchFamily="18" charset="0"/>
              </a:rPr>
              <a:t>школярів</a:t>
            </a:r>
            <a:endParaRPr lang="ru-RU" sz="3300" b="1" dirty="0" smtClean="0">
              <a:solidFill>
                <a:srgbClr val="3F6D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5600" y="4508500"/>
            <a:ext cx="345757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Учитель-логопед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Мігуля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О.О.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2833101" cy="230425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95288" y="2205038"/>
            <a:ext cx="84251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 sz="7200" smtClean="0"/>
              <a:t>   Дякую </a:t>
            </a:r>
            <a:r>
              <a:rPr lang="uk-UA" sz="7200" dirty="0"/>
              <a:t>за увагу!</a:t>
            </a: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2"/>
          <p:cNvSpPr>
            <a:spLocks noChangeArrowheads="1"/>
          </p:cNvSpPr>
          <p:nvPr/>
        </p:nvSpPr>
        <p:spPr bwMode="auto">
          <a:xfrm>
            <a:off x="684213" y="1412875"/>
            <a:ext cx="8208962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b="1">
              <a:latin typeface="Lucida Sans Unicode" pitchFamily="34" charset="0"/>
            </a:endParaRPr>
          </a:p>
          <a:p>
            <a:endParaRPr lang="uk-UA" b="1">
              <a:latin typeface="Lucida Sans Unicode" pitchFamily="34" charset="0"/>
            </a:endParaRPr>
          </a:p>
          <a:p>
            <a:endParaRPr lang="uk-UA">
              <a:latin typeface="Lucida Sans Unicode" pitchFamily="34" charset="0"/>
            </a:endParaRPr>
          </a:p>
          <a:p>
            <a:endParaRPr lang="uk-UA" b="1" i="1">
              <a:latin typeface="Lucida Sans Unicode" pitchFamily="34" charset="0"/>
            </a:endParaRPr>
          </a:p>
          <a:p>
            <a:endParaRPr lang="uk-UA" b="1" i="1">
              <a:latin typeface="Lucida Sans Unicode" pitchFamily="34" charset="0"/>
            </a:endParaRPr>
          </a:p>
          <a:p>
            <a:pPr eaLnBrk="0" hangingPunct="0"/>
            <a:endParaRPr lang="uk-UA">
              <a:latin typeface="Lucida Sans Unicode" pitchFamily="34" charset="0"/>
            </a:endParaRPr>
          </a:p>
          <a:p>
            <a:endParaRPr lang="uk-UA">
              <a:latin typeface="Lucida Sans Unicode" pitchFamily="34" charset="0"/>
            </a:endParaRPr>
          </a:p>
          <a:p>
            <a:endParaRPr lang="uk-UA" sz="2400">
              <a:latin typeface="Lucida Sans Unicode" pitchFamily="34" charset="0"/>
            </a:endParaRPr>
          </a:p>
          <a:p>
            <a:endParaRPr lang="uk-UA" sz="2400">
              <a:latin typeface="Lucida Sans Unicode" pitchFamily="34" charset="0"/>
            </a:endParaRPr>
          </a:p>
        </p:txBody>
      </p:sp>
      <p:pic>
        <p:nvPicPr>
          <p:cNvPr id="1638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63373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250825" y="1484313"/>
            <a:ext cx="85693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 err="1">
                <a:latin typeface="Lucida Sans Unicode" pitchFamily="34" charset="0"/>
              </a:rPr>
              <a:t>Чи</a:t>
            </a:r>
            <a:r>
              <a:rPr lang="ru-RU" sz="1600" b="1" i="1" dirty="0">
                <a:latin typeface="Lucida Sans Unicode" pitchFamily="34" charset="0"/>
              </a:rPr>
              <a:t> </a:t>
            </a:r>
            <a:r>
              <a:rPr lang="ru-RU" sz="1600" b="1" i="1" dirty="0" err="1">
                <a:latin typeface="Lucida Sans Unicode" pitchFamily="34" charset="0"/>
              </a:rPr>
              <a:t>всі</a:t>
            </a:r>
            <a:r>
              <a:rPr lang="ru-RU" sz="1600" b="1" i="1" dirty="0">
                <a:latin typeface="Lucida Sans Unicode" pitchFamily="34" charset="0"/>
              </a:rPr>
              <a:t> </a:t>
            </a:r>
            <a:r>
              <a:rPr lang="ru-RU" sz="1600" b="1" i="1" dirty="0" err="1">
                <a:latin typeface="Lucida Sans Unicode" pitchFamily="34" charset="0"/>
              </a:rPr>
              <a:t>діти</a:t>
            </a:r>
            <a:r>
              <a:rPr lang="ru-RU" sz="1600" b="1" i="1" dirty="0">
                <a:latin typeface="Lucida Sans Unicode" pitchFamily="34" charset="0"/>
              </a:rPr>
              <a:t> легко </a:t>
            </a:r>
            <a:r>
              <a:rPr lang="ru-RU" sz="1600" b="1" i="1" dirty="0" err="1">
                <a:latin typeface="Lucida Sans Unicode" pitchFamily="34" charset="0"/>
              </a:rPr>
              <a:t>запам'ятовують</a:t>
            </a:r>
            <a:r>
              <a:rPr lang="ru-RU" sz="1600" b="1" i="1" dirty="0">
                <a:latin typeface="Lucida Sans Unicode" pitchFamily="34" charset="0"/>
              </a:rPr>
              <a:t> та </a:t>
            </a:r>
            <a:r>
              <a:rPr lang="ru-RU" sz="1600" b="1" i="1" dirty="0" err="1">
                <a:latin typeface="Lucida Sans Unicode" pitchFamily="34" charset="0"/>
              </a:rPr>
              <a:t>розрізняють</a:t>
            </a:r>
            <a:r>
              <a:rPr lang="ru-RU" sz="1600" b="1" i="1" dirty="0">
                <a:latin typeface="Lucida Sans Unicode" pitchFamily="34" charset="0"/>
              </a:rPr>
              <a:t> </a:t>
            </a:r>
            <a:r>
              <a:rPr lang="ru-RU" sz="1600" b="1" i="1" dirty="0" err="1">
                <a:latin typeface="Lucida Sans Unicode" pitchFamily="34" charset="0"/>
              </a:rPr>
              <a:t>поняття</a:t>
            </a:r>
            <a:r>
              <a:rPr lang="ru-RU" sz="1600" b="1" i="1" dirty="0">
                <a:latin typeface="Lucida Sans Unicode" pitchFamily="34" charset="0"/>
              </a:rPr>
              <a:t> </a:t>
            </a:r>
            <a:r>
              <a:rPr lang="ru-RU" sz="1600" b="1" i="1" dirty="0" err="1">
                <a:latin typeface="Lucida Sans Unicode" pitchFamily="34" charset="0"/>
              </a:rPr>
              <a:t>голосн</a:t>
            </a:r>
            <a:r>
              <a:rPr lang="uk-UA" sz="1600" b="1" i="1" dirty="0" err="1">
                <a:latin typeface="Lucida Sans Unicode" pitchFamily="34" charset="0"/>
              </a:rPr>
              <a:t>ий</a:t>
            </a:r>
            <a:r>
              <a:rPr lang="uk-UA" sz="1600" b="1" i="1" dirty="0">
                <a:latin typeface="Lucida Sans Unicode" pitchFamily="34" charset="0"/>
              </a:rPr>
              <a:t> та </a:t>
            </a:r>
            <a:r>
              <a:rPr lang="ru-RU" sz="1600" b="1" i="1" dirty="0" err="1">
                <a:latin typeface="Lucida Sans Unicode" pitchFamily="34" charset="0"/>
              </a:rPr>
              <a:t>приголосний</a:t>
            </a:r>
            <a:r>
              <a:rPr lang="ru-RU" sz="1600" b="1" i="1" dirty="0">
                <a:latin typeface="Lucida Sans Unicode" pitchFamily="34" charset="0"/>
              </a:rPr>
              <a:t>, </a:t>
            </a:r>
            <a:r>
              <a:rPr lang="ru-RU" sz="1600" b="1" i="1" dirty="0" err="1">
                <a:latin typeface="Lucida Sans Unicode" pitchFamily="34" charset="0"/>
              </a:rPr>
              <a:t>твердий</a:t>
            </a:r>
            <a:r>
              <a:rPr lang="ru-RU" sz="1600" b="1" i="1" dirty="0">
                <a:latin typeface="Lucida Sans Unicode" pitchFamily="34" charset="0"/>
              </a:rPr>
              <a:t> та </a:t>
            </a:r>
            <a:r>
              <a:rPr lang="ru-RU" sz="1600" b="1" i="1" dirty="0" err="1">
                <a:latin typeface="Lucida Sans Unicode" pitchFamily="34" charset="0"/>
              </a:rPr>
              <a:t>м'який</a:t>
            </a:r>
            <a:r>
              <a:rPr lang="ru-RU" sz="1600" b="1" i="1" dirty="0">
                <a:latin typeface="Lucida Sans Unicode" pitchFamily="34" charset="0"/>
              </a:rPr>
              <a:t>, </a:t>
            </a:r>
            <a:r>
              <a:rPr lang="ru-RU" sz="1600" b="1" i="1" dirty="0" err="1">
                <a:latin typeface="Lucida Sans Unicode" pitchFamily="34" charset="0"/>
              </a:rPr>
              <a:t>дзвінкий</a:t>
            </a:r>
            <a:r>
              <a:rPr lang="ru-RU" sz="1600" b="1" i="1" dirty="0">
                <a:latin typeface="Lucida Sans Unicode" pitchFamily="34" charset="0"/>
              </a:rPr>
              <a:t> </a:t>
            </a:r>
            <a:r>
              <a:rPr lang="ru-RU" sz="1600" b="1" i="1" dirty="0" err="1">
                <a:latin typeface="Lucida Sans Unicode" pitchFamily="34" charset="0"/>
              </a:rPr>
              <a:t>та</a:t>
            </a:r>
            <a:r>
              <a:rPr lang="ru-RU" sz="1600" b="1" i="1" dirty="0">
                <a:latin typeface="Lucida Sans Unicode" pitchFamily="34" charset="0"/>
              </a:rPr>
              <a:t> </a:t>
            </a:r>
            <a:r>
              <a:rPr lang="ru-RU" sz="1600" b="1" i="1" dirty="0" err="1">
                <a:latin typeface="Lucida Sans Unicode" pitchFamily="34" charset="0"/>
              </a:rPr>
              <a:t>глухий</a:t>
            </a:r>
            <a:r>
              <a:rPr lang="ru-RU" sz="1600" b="1" i="1" dirty="0">
                <a:latin typeface="Lucida Sans Unicode" pitchFamily="34" charset="0"/>
              </a:rPr>
              <a:t> звуки?</a:t>
            </a:r>
            <a:endParaRPr lang="uk-UA" sz="1600" b="1" i="1" dirty="0">
              <a:latin typeface="Lucida Sans Unicode" pitchFamily="34" charset="0"/>
            </a:endParaRPr>
          </a:p>
          <a:p>
            <a:endParaRPr lang="uk-UA" sz="1600" dirty="0">
              <a:latin typeface="Lucida Sans Unicode" pitchFamily="34" charset="0"/>
            </a:endParaRPr>
          </a:p>
          <a:p>
            <a:r>
              <a:rPr lang="uk-UA" sz="1600" dirty="0">
                <a:latin typeface="Lucida Sans Unicode" pitchFamily="34" charset="0"/>
              </a:rPr>
              <a:t>Для більшості дітей - це абстрактні і незрозумілі терміни.</a:t>
            </a:r>
          </a:p>
          <a:p>
            <a:r>
              <a:rPr lang="uk-UA" sz="1600" dirty="0">
                <a:latin typeface="Lucida Sans Unicode" pitchFamily="34" charset="0"/>
              </a:rPr>
              <a:t>Особливо для дітей-логопатів, які навіть у 2-3 класах плутають ці поняття та не можуть дати повну характеристику звуку, зробити звуковий аналіз слова.</a:t>
            </a:r>
          </a:p>
          <a:p>
            <a:endParaRPr lang="uk-UA" sz="1600" dirty="0">
              <a:latin typeface="Lucida Sans Unicode" pitchFamily="34" charset="0"/>
            </a:endParaRPr>
          </a:p>
          <a:p>
            <a:r>
              <a:rPr lang="uk-UA" sz="1600" dirty="0">
                <a:latin typeface="Lucida Sans Unicode" pitchFamily="34" charset="0"/>
              </a:rPr>
              <a:t>Для утворення стійкого зв'язку в корі півкулі головного мозку на кожному занятті намагаюсь залучати в роботу декілька аналізаторів (кольорові фішки та замки для позначення звуків</a:t>
            </a:r>
            <a:r>
              <a:rPr lang="uk-UA" sz="1600" dirty="0" smtClean="0">
                <a:latin typeface="Lucida Sans Unicode" pitchFamily="34" charset="0"/>
              </a:rPr>
              <a:t>). Але цього недостатньо.</a:t>
            </a:r>
            <a:endParaRPr lang="uk-UA" sz="1600" dirty="0">
              <a:latin typeface="Lucida Sans Unicode" pitchFamily="34" charset="0"/>
            </a:endParaRPr>
          </a:p>
          <a:p>
            <a:endParaRPr lang="uk-UA" dirty="0">
              <a:latin typeface="Lucida Sans Unicode" pitchFamily="34" charset="0"/>
            </a:endParaRPr>
          </a:p>
          <a:p>
            <a:endParaRPr lang="uk-UA" dirty="0">
              <a:latin typeface="Lucida Sans Unicode" pitchFamily="34" charset="0"/>
            </a:endParaRPr>
          </a:p>
          <a:p>
            <a:endParaRPr lang="en-US" dirty="0">
              <a:latin typeface="Lucida Sans Unicode" pitchFamily="34" charset="0"/>
            </a:endParaRPr>
          </a:p>
          <a:p>
            <a:endParaRPr lang="en-US" dirty="0">
              <a:latin typeface="Lucida Sans Unicode" pitchFamily="34" charset="0"/>
            </a:endParaRPr>
          </a:p>
          <a:p>
            <a:endParaRPr lang="uk-UA" dirty="0">
              <a:latin typeface="Lucida Sans Unicode" pitchFamily="34" charset="0"/>
            </a:endParaRPr>
          </a:p>
          <a:p>
            <a:endParaRPr lang="uk-UA" dirty="0">
              <a:latin typeface="Lucida Sans Unicode" pitchFamily="34" charset="0"/>
            </a:endParaRPr>
          </a:p>
          <a:p>
            <a:endParaRPr lang="uk-UA" dirty="0">
              <a:latin typeface="Lucida Sans Unicode" pitchFamily="34" charset="0"/>
            </a:endParaRPr>
          </a:p>
          <a:p>
            <a:endParaRPr lang="uk-UA" dirty="0">
              <a:latin typeface="Lucida Sans Unicode" pitchFamily="34" charset="0"/>
            </a:endParaRPr>
          </a:p>
          <a:p>
            <a:endParaRPr lang="en-US" dirty="0">
              <a:latin typeface="Lucida Sans Unicode" pitchFamily="34" charset="0"/>
            </a:endParaRPr>
          </a:p>
        </p:txBody>
      </p:sp>
      <p:pic>
        <p:nvPicPr>
          <p:cNvPr id="16388" name="Рисунок 7" descr="IMG_5253.JPG"/>
          <p:cNvPicPr>
            <a:picLocks noChangeAspect="1"/>
          </p:cNvPicPr>
          <p:nvPr/>
        </p:nvPicPr>
        <p:blipFill>
          <a:blip r:embed="rId3" cstate="print"/>
          <a:srcRect l="19019" r="8305" b="24902"/>
          <a:stretch>
            <a:fillRect/>
          </a:stretch>
        </p:blipFill>
        <p:spPr bwMode="auto">
          <a:xfrm>
            <a:off x="179512" y="4149080"/>
            <a:ext cx="324008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8" descr="photo_2021-05-25_12-09-5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149080"/>
            <a:ext cx="2627313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9" descr="photo_2021-05-25_12-09-3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149080"/>
            <a:ext cx="26003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6"/>
          <p:cNvSpPr>
            <a:spLocks noChangeArrowheads="1"/>
          </p:cNvSpPr>
          <p:nvPr/>
        </p:nvSpPr>
        <p:spPr bwMode="auto">
          <a:xfrm>
            <a:off x="323850" y="404813"/>
            <a:ext cx="8569325" cy="867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dirty="0" smtClean="0">
                <a:latin typeface="Lucida Sans Unicode" pitchFamily="34" charset="0"/>
              </a:rPr>
              <a:t>Деякі учні </a:t>
            </a:r>
            <a:r>
              <a:rPr lang="uk-UA" sz="1600" dirty="0">
                <a:latin typeface="Lucida Sans Unicode" pitchFamily="34" charset="0"/>
              </a:rPr>
              <a:t>початкової школи мають труднощі в оволодінні навичками читання та письма. Без вчасного втручання такі труднощі можуть перерости в стійку </a:t>
            </a:r>
            <a:r>
              <a:rPr lang="uk-UA" sz="1600" dirty="0" err="1">
                <a:latin typeface="Lucida Sans Unicode" pitchFamily="34" charset="0"/>
              </a:rPr>
              <a:t>дисграфію</a:t>
            </a:r>
            <a:r>
              <a:rPr lang="uk-UA" sz="1600" dirty="0">
                <a:latin typeface="Lucida Sans Unicode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uk-UA" sz="1600" dirty="0" smtClean="0">
                <a:latin typeface="Lucida Sans Unicode" pitchFamily="34" charset="0"/>
              </a:rPr>
              <a:t>Ми </a:t>
            </a:r>
            <a:r>
              <a:rPr lang="uk-UA" sz="1600" dirty="0">
                <a:latin typeface="Lucida Sans Unicode" pitchFamily="34" charset="0"/>
              </a:rPr>
              <a:t>всі знаємо, що набагато легше попередити, ніж виправити.</a:t>
            </a:r>
          </a:p>
          <a:p>
            <a:pPr>
              <a:buFontTx/>
              <a:buChar char="-"/>
            </a:pPr>
            <a:r>
              <a:rPr lang="uk-UA" sz="1600" dirty="0" smtClean="0">
                <a:latin typeface="Lucida Sans Unicode" pitchFamily="34" charset="0"/>
              </a:rPr>
              <a:t>Тому </a:t>
            </a:r>
            <a:r>
              <a:rPr lang="uk-UA" sz="1600" dirty="0">
                <a:latin typeface="Lucida Sans Unicode" pitchFamily="34" charset="0"/>
              </a:rPr>
              <a:t>для своєї роботи я шукала таку методику, яку можливо було б використовувати для всіх груп учнів, згідно вікових та індивідуальних особливостей кожної дитини.</a:t>
            </a:r>
          </a:p>
          <a:p>
            <a:endParaRPr lang="uk-UA" sz="1600" dirty="0">
              <a:latin typeface="Lucida Sans Unicode" pitchFamily="34" charset="0"/>
            </a:endParaRPr>
          </a:p>
          <a:p>
            <a:endParaRPr lang="ru-RU" b="1" dirty="0">
              <a:latin typeface="Lucida Sans Unicode" pitchFamily="34" charset="0"/>
            </a:endParaRPr>
          </a:p>
          <a:p>
            <a:endParaRPr lang="ru-RU" b="1" dirty="0">
              <a:latin typeface="Lucida Sans Unicode" pitchFamily="34" charset="0"/>
            </a:endParaRPr>
          </a:p>
          <a:p>
            <a:endParaRPr lang="ru-RU" b="1" dirty="0">
              <a:latin typeface="Lucida Sans Unicode" pitchFamily="34" charset="0"/>
            </a:endParaRPr>
          </a:p>
          <a:p>
            <a:endParaRPr lang="ru-RU" b="1" dirty="0">
              <a:latin typeface="Lucida Sans Unicode" pitchFamily="34" charset="0"/>
            </a:endParaRPr>
          </a:p>
          <a:p>
            <a:endParaRPr lang="ru-RU" b="1" dirty="0">
              <a:latin typeface="Lucida Sans Unicode" pitchFamily="34" charset="0"/>
            </a:endParaRPr>
          </a:p>
          <a:p>
            <a:endParaRPr lang="ru-RU" b="1" dirty="0">
              <a:latin typeface="Lucida Sans Unicode" pitchFamily="34" charset="0"/>
            </a:endParaRPr>
          </a:p>
          <a:p>
            <a:endParaRPr lang="ru-RU" b="1" dirty="0">
              <a:latin typeface="Lucida Sans Unicode" pitchFamily="34" charset="0"/>
            </a:endParaRPr>
          </a:p>
          <a:p>
            <a:endParaRPr lang="ru-RU" sz="1600" b="1" dirty="0">
              <a:latin typeface="Lucida Sans Unicode" pitchFamily="34" charset="0"/>
            </a:endParaRPr>
          </a:p>
          <a:p>
            <a:endParaRPr lang="ru-RU" sz="1600" b="1" dirty="0">
              <a:latin typeface="Lucida Sans Unicode" pitchFamily="34" charset="0"/>
            </a:endParaRPr>
          </a:p>
          <a:p>
            <a:endParaRPr lang="ru-RU" sz="1600" dirty="0" smtClean="0">
              <a:latin typeface="Lucida Sans Unicode" pitchFamily="34" charset="0"/>
            </a:endParaRPr>
          </a:p>
          <a:p>
            <a:endParaRPr lang="ru-RU" sz="1600" b="1" i="1" dirty="0" smtClean="0">
              <a:latin typeface="Lucida Sans Unicode" pitchFamily="34" charset="0"/>
            </a:endParaRPr>
          </a:p>
          <a:p>
            <a:endParaRPr lang="ru-RU" sz="1600" b="1" i="1" dirty="0" smtClean="0">
              <a:latin typeface="Lucida Sans Unicode" pitchFamily="34" charset="0"/>
            </a:endParaRPr>
          </a:p>
          <a:p>
            <a:r>
              <a:rPr lang="ru-RU" sz="1600" b="1" i="1" dirty="0" err="1" smtClean="0">
                <a:latin typeface="Lucida Sans Unicode" pitchFamily="34" charset="0"/>
              </a:rPr>
              <a:t>Микола</a:t>
            </a:r>
            <a:r>
              <a:rPr lang="ru-RU" sz="1600" b="1" i="1" dirty="0" smtClean="0">
                <a:latin typeface="Lucida Sans Unicode" pitchFamily="34" charset="0"/>
              </a:rPr>
              <a:t> </a:t>
            </a:r>
            <a:r>
              <a:rPr lang="ru-RU" sz="1600" b="1" i="1" dirty="0" err="1">
                <a:latin typeface="Lucida Sans Unicode" pitchFamily="34" charset="0"/>
              </a:rPr>
              <a:t>Олександрович</a:t>
            </a:r>
            <a:r>
              <a:rPr lang="ru-RU" sz="1600" b="1" i="1" dirty="0">
                <a:latin typeface="Lucida Sans Unicode" pitchFamily="34" charset="0"/>
              </a:rPr>
              <a:t> </a:t>
            </a:r>
            <a:r>
              <a:rPr lang="ru-RU" sz="1600" b="1" i="1" dirty="0" smtClean="0">
                <a:latin typeface="Lucida Sans Unicode" pitchFamily="34" charset="0"/>
              </a:rPr>
              <a:t>Зайцев </a:t>
            </a:r>
            <a:r>
              <a:rPr lang="ru-RU" sz="1600" dirty="0" smtClean="0">
                <a:latin typeface="Lucida Sans Unicode" pitchFamily="34" charset="0"/>
              </a:rPr>
              <a:t>- </a:t>
            </a:r>
            <a:r>
              <a:rPr lang="ru-RU" sz="1600" dirty="0" err="1">
                <a:latin typeface="Lucida Sans Unicode" pitchFamily="34" charset="0"/>
              </a:rPr>
              <a:t>петербурзький</a:t>
            </a:r>
            <a:r>
              <a:rPr lang="ru-RU" sz="1600" dirty="0">
                <a:latin typeface="Lucida Sans Unicode" pitchFamily="34" charset="0"/>
              </a:rPr>
              <a:t> педагог, родом </a:t>
            </a:r>
            <a:r>
              <a:rPr lang="ru-RU" sz="1600" dirty="0" err="1">
                <a:latin typeface="Lucida Sans Unicode" pitchFamily="34" charset="0"/>
              </a:rPr>
              <a:t>із</a:t>
            </a:r>
            <a:r>
              <a:rPr lang="ru-RU" sz="1600" dirty="0">
                <a:latin typeface="Lucida Sans Unicode" pitchFamily="34" charset="0"/>
              </a:rPr>
              <a:t> </a:t>
            </a:r>
            <a:r>
              <a:rPr lang="ru-RU" sz="1600" dirty="0" err="1">
                <a:latin typeface="Lucida Sans Unicode" pitchFamily="34" charset="0"/>
              </a:rPr>
              <a:t>сім'ї</a:t>
            </a:r>
            <a:r>
              <a:rPr lang="ru-RU" sz="1600" dirty="0">
                <a:latin typeface="Lucida Sans Unicode" pitchFamily="34" charset="0"/>
              </a:rPr>
              <a:t> </a:t>
            </a:r>
            <a:r>
              <a:rPr lang="ru-RU" sz="1600" dirty="0" err="1">
                <a:latin typeface="Lucida Sans Unicode" pitchFamily="34" charset="0"/>
              </a:rPr>
              <a:t>вчителів</a:t>
            </a:r>
            <a:r>
              <a:rPr lang="ru-RU" sz="1600" dirty="0">
                <a:latin typeface="Lucida Sans Unicode" pitchFamily="34" charset="0"/>
              </a:rPr>
              <a:t>. На </a:t>
            </a:r>
            <a:r>
              <a:rPr lang="ru-RU" sz="1600" dirty="0" err="1">
                <a:latin typeface="Lucida Sans Unicode" pitchFamily="34" charset="0"/>
              </a:rPr>
              <a:t>основі</a:t>
            </a:r>
            <a:r>
              <a:rPr lang="ru-RU" sz="1600" dirty="0">
                <a:latin typeface="Lucida Sans Unicode" pitchFamily="34" charset="0"/>
              </a:rPr>
              <a:t> </a:t>
            </a:r>
            <a:r>
              <a:rPr lang="ru-RU" sz="1600" dirty="0" err="1">
                <a:latin typeface="Lucida Sans Unicode" pitchFamily="34" charset="0"/>
              </a:rPr>
              <a:t>своєї</a:t>
            </a:r>
            <a:r>
              <a:rPr lang="ru-RU" sz="1600" dirty="0">
                <a:latin typeface="Lucida Sans Unicode" pitchFamily="34" charset="0"/>
              </a:rPr>
              <a:t> </a:t>
            </a:r>
            <a:r>
              <a:rPr lang="ru-RU" sz="1600" dirty="0" err="1">
                <a:latin typeface="Lucida Sans Unicode" pitchFamily="34" charset="0"/>
              </a:rPr>
              <a:t>діяльності</a:t>
            </a:r>
            <a:r>
              <a:rPr lang="ru-RU" sz="1600" dirty="0">
                <a:latin typeface="Lucida Sans Unicode" pitchFamily="34" charset="0"/>
              </a:rPr>
              <a:t> </a:t>
            </a:r>
            <a:r>
              <a:rPr lang="ru-RU" sz="1600" dirty="0" err="1">
                <a:latin typeface="Lucida Sans Unicode" pitchFamily="34" charset="0"/>
              </a:rPr>
              <a:t>він</a:t>
            </a:r>
            <a:r>
              <a:rPr lang="ru-RU" sz="1600" dirty="0">
                <a:latin typeface="Lucida Sans Unicode" pitchFamily="34" charset="0"/>
              </a:rPr>
              <a:t> </a:t>
            </a:r>
            <a:r>
              <a:rPr lang="ru-RU" sz="1600" dirty="0" err="1">
                <a:latin typeface="Lucida Sans Unicode" pitchFamily="34" charset="0"/>
              </a:rPr>
              <a:t>розробив</a:t>
            </a:r>
            <a:r>
              <a:rPr lang="ru-RU" sz="1600" dirty="0">
                <a:latin typeface="Lucida Sans Unicode" pitchFamily="34" charset="0"/>
              </a:rPr>
              <a:t> </a:t>
            </a:r>
            <a:r>
              <a:rPr lang="ru-RU" sz="1600" dirty="0" err="1">
                <a:latin typeface="Lucida Sans Unicode" pitchFamily="34" charset="0"/>
              </a:rPr>
              <a:t>власну</a:t>
            </a:r>
            <a:r>
              <a:rPr lang="ru-RU" sz="1600" dirty="0">
                <a:latin typeface="Lucida Sans Unicode" pitchFamily="34" charset="0"/>
              </a:rPr>
              <a:t>, </a:t>
            </a:r>
            <a:r>
              <a:rPr lang="ru-RU" sz="1600" dirty="0" err="1">
                <a:latin typeface="Lucida Sans Unicode" pitchFamily="34" charset="0"/>
              </a:rPr>
              <a:t>оригінальну</a:t>
            </a:r>
            <a:r>
              <a:rPr lang="ru-RU" sz="1600" dirty="0">
                <a:latin typeface="Lucida Sans Unicode" pitchFamily="34" charset="0"/>
              </a:rPr>
              <a:t> методику для </a:t>
            </a:r>
            <a:r>
              <a:rPr lang="ru-RU" sz="1600" dirty="0" err="1">
                <a:latin typeface="Lucida Sans Unicode" pitchFamily="34" charset="0"/>
              </a:rPr>
              <a:t>навчання</a:t>
            </a:r>
            <a:r>
              <a:rPr lang="ru-RU" sz="1600" dirty="0">
                <a:latin typeface="Lucida Sans Unicode" pitchFamily="34" charset="0"/>
              </a:rPr>
              <a:t> </a:t>
            </a:r>
            <a:r>
              <a:rPr lang="ru-RU" sz="1600" dirty="0" err="1">
                <a:latin typeface="Lucida Sans Unicode" pitchFamily="34" charset="0"/>
              </a:rPr>
              <a:t>читання</a:t>
            </a:r>
            <a:r>
              <a:rPr lang="ru-RU" sz="1600" dirty="0">
                <a:latin typeface="Lucida Sans Unicode" pitchFamily="34" charset="0"/>
              </a:rPr>
              <a:t> </a:t>
            </a:r>
            <a:r>
              <a:rPr lang="ru-RU" sz="1600" dirty="0" err="1">
                <a:latin typeface="Lucida Sans Unicode" pitchFamily="34" charset="0"/>
              </a:rPr>
              <a:t>дітей</a:t>
            </a:r>
            <a:r>
              <a:rPr lang="ru-RU" sz="1600" dirty="0">
                <a:latin typeface="Lucida Sans Unicode" pitchFamily="34" charset="0"/>
              </a:rPr>
              <a:t> </a:t>
            </a:r>
            <a:r>
              <a:rPr lang="ru-RU" sz="1600" dirty="0" err="1">
                <a:latin typeface="Lucida Sans Unicode" pitchFamily="34" charset="0"/>
              </a:rPr>
              <a:t>дошкільного</a:t>
            </a:r>
            <a:r>
              <a:rPr lang="ru-RU" sz="1600" dirty="0">
                <a:latin typeface="Lucida Sans Unicode" pitchFamily="34" charset="0"/>
              </a:rPr>
              <a:t> </a:t>
            </a:r>
            <a:r>
              <a:rPr lang="ru-RU" sz="1600" dirty="0" err="1">
                <a:latin typeface="Lucida Sans Unicode" pitchFamily="34" charset="0"/>
              </a:rPr>
              <a:t>віку</a:t>
            </a:r>
            <a:r>
              <a:rPr lang="ru-RU" sz="1600" dirty="0">
                <a:latin typeface="Lucida Sans Unicode" pitchFamily="34" charset="0"/>
              </a:rPr>
              <a:t>. </a:t>
            </a:r>
            <a:br>
              <a:rPr lang="ru-RU" sz="1600" dirty="0">
                <a:latin typeface="Lucida Sans Unicode" pitchFamily="34" charset="0"/>
              </a:rPr>
            </a:br>
            <a:endParaRPr lang="uk-UA" sz="1600" dirty="0">
              <a:latin typeface="Lucida Sans Unicode" pitchFamily="34" charset="0"/>
            </a:endParaRPr>
          </a:p>
          <a:p>
            <a:endParaRPr lang="uk-UA" dirty="0">
              <a:latin typeface="Lucida Sans Unicode" pitchFamily="34" charset="0"/>
            </a:endParaRPr>
          </a:p>
          <a:p>
            <a:endParaRPr lang="en-US" dirty="0">
              <a:latin typeface="Lucida Sans Unicode" pitchFamily="34" charset="0"/>
            </a:endParaRPr>
          </a:p>
          <a:p>
            <a:endParaRPr lang="en-US" dirty="0">
              <a:latin typeface="Lucida Sans Unicode" pitchFamily="34" charset="0"/>
            </a:endParaRPr>
          </a:p>
          <a:p>
            <a:endParaRPr lang="uk-UA" dirty="0">
              <a:latin typeface="Lucida Sans Unicode" pitchFamily="34" charset="0"/>
            </a:endParaRPr>
          </a:p>
          <a:p>
            <a:endParaRPr lang="uk-UA" dirty="0">
              <a:latin typeface="Lucida Sans Unicode" pitchFamily="34" charset="0"/>
            </a:endParaRPr>
          </a:p>
          <a:p>
            <a:endParaRPr lang="uk-UA" dirty="0">
              <a:latin typeface="Lucida Sans Unicode" pitchFamily="34" charset="0"/>
            </a:endParaRPr>
          </a:p>
          <a:p>
            <a:endParaRPr lang="uk-UA" dirty="0">
              <a:latin typeface="Lucida Sans Unicode" pitchFamily="34" charset="0"/>
            </a:endParaRPr>
          </a:p>
          <a:p>
            <a:endParaRPr lang="en-US" dirty="0">
              <a:latin typeface="Lucida Sans Unicode" pitchFamily="34" charset="0"/>
            </a:endParaRPr>
          </a:p>
        </p:txBody>
      </p:sp>
      <p:pic>
        <p:nvPicPr>
          <p:cNvPr id="17410" name="Picture 3" descr="C:\Users\Elena\Desktop\Новая папка (2)\IMG_6011-1280x640-1-1024x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6480373" cy="324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179512" y="332656"/>
            <a:ext cx="842486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Lucida Sans Unicode" pitchFamily="34" charset="0"/>
              </a:rPr>
              <a:t>Суть </a:t>
            </a:r>
            <a:r>
              <a:rPr lang="ru-RU" sz="1400" b="1" dirty="0" smtClean="0">
                <a:latin typeface="Lucida Sans Unicode" pitchFamily="34" charset="0"/>
              </a:rPr>
              <a:t>методики </a:t>
            </a:r>
            <a:r>
              <a:rPr lang="ru-RU" sz="1400" b="1" dirty="0" smtClean="0">
                <a:latin typeface="Lucida Sans Unicode" pitchFamily="34" charset="0"/>
              </a:rPr>
              <a:t>Зайцева:</a:t>
            </a:r>
          </a:p>
          <a:p>
            <a:r>
              <a:rPr lang="ru-RU" sz="1400" i="1" dirty="0" err="1" smtClean="0">
                <a:latin typeface="Lucida Sans Unicode" pitchFamily="34" charset="0"/>
              </a:rPr>
              <a:t>Прийнято</a:t>
            </a:r>
            <a:r>
              <a:rPr lang="ru-RU" sz="1400" i="1" dirty="0" smtClean="0">
                <a:latin typeface="Lucida Sans Unicode" pitchFamily="34" charset="0"/>
              </a:rPr>
              <a:t> </a:t>
            </a:r>
            <a:r>
              <a:rPr lang="ru-RU" sz="1400" i="1" dirty="0" err="1">
                <a:latin typeface="Lucida Sans Unicode" pitchFamily="34" charset="0"/>
              </a:rPr>
              <a:t>вважати</a:t>
            </a:r>
            <a:r>
              <a:rPr lang="ru-RU" sz="1400" i="1" dirty="0">
                <a:latin typeface="Lucida Sans Unicode" pitchFamily="34" charset="0"/>
              </a:rPr>
              <a:t> </a:t>
            </a:r>
            <a:r>
              <a:rPr lang="ru-RU" sz="1400" i="1" dirty="0" err="1">
                <a:latin typeface="Lucida Sans Unicode" pitchFamily="34" charset="0"/>
              </a:rPr>
              <a:t>елементом</a:t>
            </a:r>
            <a:r>
              <a:rPr lang="ru-RU" sz="1400" i="1" dirty="0">
                <a:latin typeface="Lucida Sans Unicode" pitchFamily="34" charset="0"/>
              </a:rPr>
              <a:t> </a:t>
            </a:r>
            <a:r>
              <a:rPr lang="ru-RU" sz="1400" i="1" dirty="0" err="1">
                <a:latin typeface="Lucida Sans Unicode" pitchFamily="34" charset="0"/>
              </a:rPr>
              <a:t>системи</a:t>
            </a:r>
            <a:r>
              <a:rPr lang="ru-RU" sz="1400" i="1" dirty="0">
                <a:latin typeface="Lucida Sans Unicode" pitchFamily="34" charset="0"/>
              </a:rPr>
              <a:t> </a:t>
            </a:r>
            <a:r>
              <a:rPr lang="ru-RU" sz="1400" i="1" dirty="0" err="1">
                <a:latin typeface="Lucida Sans Unicode" pitchFamily="34" charset="0"/>
              </a:rPr>
              <a:t>мови</a:t>
            </a:r>
            <a:r>
              <a:rPr lang="ru-RU" sz="1400" i="1" dirty="0">
                <a:latin typeface="Lucida Sans Unicode" pitchFamily="34" charset="0"/>
              </a:rPr>
              <a:t> букву</a:t>
            </a:r>
            <a:r>
              <a:rPr lang="ru-RU" sz="1400" dirty="0">
                <a:latin typeface="Lucida Sans Unicode" pitchFamily="34" charset="0"/>
              </a:rPr>
              <a:t>. </a:t>
            </a:r>
            <a:r>
              <a:rPr lang="ru-RU" sz="1400" b="1" i="1" dirty="0">
                <a:latin typeface="Lucida Sans Unicode" pitchFamily="34" charset="0"/>
              </a:rPr>
              <a:t>Але Зайцев </a:t>
            </a:r>
            <a:r>
              <a:rPr lang="ru-RU" sz="1400" b="1" i="1" dirty="0" err="1">
                <a:latin typeface="Lucida Sans Unicode" pitchFamily="34" charset="0"/>
              </a:rPr>
              <a:t>пропонує</a:t>
            </a:r>
            <a:r>
              <a:rPr lang="ru-RU" sz="1400" b="1" i="1" dirty="0">
                <a:latin typeface="Lucida Sans Unicode" pitchFamily="34" charset="0"/>
              </a:rPr>
              <a:t> </a:t>
            </a:r>
            <a:r>
              <a:rPr lang="ru-RU" sz="1400" b="1" i="1" dirty="0" err="1">
                <a:latin typeface="Lucida Sans Unicode" pitchFamily="34" charset="0"/>
              </a:rPr>
              <a:t>використовувати</a:t>
            </a:r>
            <a:r>
              <a:rPr lang="ru-RU" sz="1400" b="1" i="1" dirty="0">
                <a:latin typeface="Lucida Sans Unicode" pitchFamily="34" charset="0"/>
              </a:rPr>
              <a:t> не </a:t>
            </a:r>
            <a:r>
              <a:rPr lang="ru-RU" sz="1400" b="1" i="1" dirty="0" err="1">
                <a:latin typeface="Lucida Sans Unicode" pitchFamily="34" charset="0"/>
              </a:rPr>
              <a:t>букви</a:t>
            </a:r>
            <a:r>
              <a:rPr lang="ru-RU" sz="1400" b="1" i="1" dirty="0">
                <a:latin typeface="Lucida Sans Unicode" pitchFamily="34" charset="0"/>
              </a:rPr>
              <a:t>, а </a:t>
            </a:r>
            <a:r>
              <a:rPr lang="ru-RU" sz="1400" b="1" i="1" dirty="0" err="1">
                <a:latin typeface="Lucida Sans Unicode" pitchFamily="34" charset="0"/>
              </a:rPr>
              <a:t>склади</a:t>
            </a:r>
            <a:r>
              <a:rPr lang="ru-RU" sz="1400" b="1" i="1" dirty="0">
                <a:latin typeface="Lucida Sans Unicode" pitchFamily="34" charset="0"/>
              </a:rPr>
              <a:t> (не </a:t>
            </a:r>
            <a:r>
              <a:rPr lang="ru-RU" sz="1400" b="1" i="1" dirty="0" err="1">
                <a:latin typeface="Lucida Sans Unicode" pitchFamily="34" charset="0"/>
              </a:rPr>
              <a:t>склади</a:t>
            </a:r>
            <a:r>
              <a:rPr lang="ru-RU" sz="1400" b="1" i="1" dirty="0">
                <a:latin typeface="Lucida Sans Unicode" pitchFamily="34" charset="0"/>
              </a:rPr>
              <a:t>!)</a:t>
            </a:r>
            <a:r>
              <a:rPr lang="ru-RU" sz="1400" dirty="0">
                <a:latin typeface="Lucida Sans Unicode" pitchFamily="34" charset="0"/>
              </a:rPr>
              <a:t>. </a:t>
            </a:r>
            <a:endParaRPr lang="en-US" sz="1400" dirty="0">
              <a:latin typeface="Lucida Sans Unicode" pitchFamily="34" charset="0"/>
            </a:endParaRPr>
          </a:p>
          <a:p>
            <a:r>
              <a:rPr lang="ru-RU" sz="1400" dirty="0" err="1">
                <a:latin typeface="Lucida Sans Unicode" pitchFamily="34" charset="0"/>
              </a:rPr>
              <a:t>Адже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природно</a:t>
            </a:r>
            <a:r>
              <a:rPr lang="ru-RU" sz="1400" dirty="0">
                <a:latin typeface="Lucida Sans Unicode" pitchFamily="34" charset="0"/>
              </a:rPr>
              <a:t> те, </a:t>
            </a:r>
            <a:r>
              <a:rPr lang="ru-RU" sz="1400" dirty="0" err="1">
                <a:latin typeface="Lucida Sans Unicode" pitchFamily="34" charset="0"/>
              </a:rPr>
              <a:t>що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дитина</a:t>
            </a:r>
            <a:r>
              <a:rPr lang="ru-RU" sz="1400" dirty="0">
                <a:latin typeface="Lucida Sans Unicode" pitchFamily="34" charset="0"/>
              </a:rPr>
              <a:t>, </a:t>
            </a:r>
            <a:r>
              <a:rPr lang="ru-RU" sz="1400" dirty="0" err="1">
                <a:latin typeface="Lucida Sans Unicode" pitchFamily="34" charset="0"/>
              </a:rPr>
              <a:t>що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починає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говорити</a:t>
            </a:r>
            <a:r>
              <a:rPr lang="ru-RU" sz="1400" dirty="0">
                <a:latin typeface="Lucida Sans Unicode" pitchFamily="34" charset="0"/>
              </a:rPr>
              <a:t>, </a:t>
            </a:r>
            <a:r>
              <a:rPr lang="ru-RU" sz="1400" dirty="0" err="1">
                <a:latin typeface="Lucida Sans Unicode" pitchFamily="34" charset="0"/>
              </a:rPr>
              <a:t>намагаючись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сказати</a:t>
            </a:r>
            <a:r>
              <a:rPr lang="ru-RU" sz="1400" dirty="0">
                <a:latin typeface="Lucida Sans Unicode" pitchFamily="34" charset="0"/>
              </a:rPr>
              <a:t> слова, не </a:t>
            </a:r>
            <a:r>
              <a:rPr lang="ru-RU" sz="1400" dirty="0" err="1">
                <a:latin typeface="Lucida Sans Unicode" pitchFamily="34" charset="0"/>
              </a:rPr>
              <a:t>промовляє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окремо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букви</a:t>
            </a:r>
            <a:r>
              <a:rPr lang="ru-RU" sz="1400" dirty="0">
                <a:latin typeface="Lucida Sans Unicode" pitchFamily="34" charset="0"/>
              </a:rPr>
              <a:t>, а </a:t>
            </a:r>
            <a:r>
              <a:rPr lang="ru-RU" sz="1400" dirty="0" err="1">
                <a:latin typeface="Lucida Sans Unicode" pitchFamily="34" charset="0"/>
              </a:rPr>
              <a:t>завжди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тільки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склади</a:t>
            </a:r>
            <a:r>
              <a:rPr lang="ru-RU" sz="1400" dirty="0">
                <a:latin typeface="Lucida Sans Unicode" pitchFamily="34" charset="0"/>
              </a:rPr>
              <a:t>. </a:t>
            </a:r>
          </a:p>
          <a:p>
            <a:r>
              <a:rPr lang="ru-RU" sz="1400" dirty="0">
                <a:latin typeface="Lucida Sans Unicode" pitchFamily="34" charset="0"/>
              </a:rPr>
              <a:t>Зайцев </a:t>
            </a:r>
            <a:r>
              <a:rPr lang="ru-RU" sz="1400" dirty="0" err="1">
                <a:latin typeface="Lucida Sans Unicode" pitchFamily="34" charset="0"/>
              </a:rPr>
              <a:t>порівнював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свій</a:t>
            </a:r>
            <a:r>
              <a:rPr lang="ru-RU" sz="1400" dirty="0">
                <a:latin typeface="Lucida Sans Unicode" pitchFamily="34" charset="0"/>
              </a:rPr>
              <a:t> метод </a:t>
            </a:r>
            <a:r>
              <a:rPr lang="ru-RU" sz="1400" dirty="0" err="1">
                <a:latin typeface="Lucida Sans Unicode" pitchFamily="34" charset="0"/>
              </a:rPr>
              <a:t>навчання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читання</a:t>
            </a:r>
            <a:r>
              <a:rPr lang="ru-RU" sz="1400" dirty="0">
                <a:latin typeface="Lucida Sans Unicode" pitchFamily="34" charset="0"/>
              </a:rPr>
              <a:t> за </a:t>
            </a:r>
            <a:r>
              <a:rPr lang="ru-RU" sz="1400" dirty="0" err="1">
                <a:latin typeface="Lucida Sans Unicode" pitchFamily="34" charset="0"/>
              </a:rPr>
              <a:t>допомогою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кубиків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з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музичними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вправами</a:t>
            </a:r>
            <a:r>
              <a:rPr lang="ru-RU" sz="1400" dirty="0">
                <a:latin typeface="Lucida Sans Unicode" pitchFamily="34" charset="0"/>
              </a:rPr>
              <a:t>. Сам педагог </a:t>
            </a:r>
            <a:r>
              <a:rPr lang="ru-RU" sz="1400" dirty="0" err="1">
                <a:latin typeface="Lucida Sans Unicode" pitchFamily="34" charset="0"/>
              </a:rPr>
              <a:t>пояснює</a:t>
            </a:r>
            <a:r>
              <a:rPr lang="ru-RU" sz="1400" dirty="0">
                <a:latin typeface="Lucida Sans Unicode" pitchFamily="34" charset="0"/>
              </a:rPr>
              <a:t> так: «Все, </a:t>
            </a:r>
            <a:r>
              <a:rPr lang="ru-RU" sz="1400" dirty="0" err="1">
                <a:latin typeface="Lucida Sans Unicode" pitchFamily="34" charset="0"/>
              </a:rPr>
              <a:t>що</a:t>
            </a:r>
            <a:r>
              <a:rPr lang="ru-RU" sz="1400" dirty="0">
                <a:latin typeface="Lucida Sans Unicode" pitchFamily="34" charset="0"/>
              </a:rPr>
              <a:t> ми </a:t>
            </a:r>
            <a:r>
              <a:rPr lang="ru-RU" sz="1400" dirty="0" err="1">
                <a:latin typeface="Lucida Sans Unicode" pitchFamily="34" charset="0"/>
              </a:rPr>
              <a:t>вимовляємо</a:t>
            </a:r>
            <a:r>
              <a:rPr lang="ru-RU" sz="1400" dirty="0">
                <a:latin typeface="Lucida Sans Unicode" pitchFamily="34" charset="0"/>
              </a:rPr>
              <a:t>, </a:t>
            </a:r>
            <a:r>
              <a:rPr lang="ru-RU" sz="1400" dirty="0" err="1">
                <a:latin typeface="Lucida Sans Unicode" pitchFamily="34" charset="0"/>
              </a:rPr>
              <a:t>це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ко</a:t>
            </a:r>
            <a:r>
              <a:rPr lang="ru-RU" sz="1400" dirty="0" err="1"/>
              <a:t>м</a:t>
            </a:r>
            <a:r>
              <a:rPr lang="ru-RU" sz="1400" dirty="0" err="1">
                <a:latin typeface="Lucida Sans Unicode" pitchFamily="34" charset="0"/>
              </a:rPr>
              <a:t>бінації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з</a:t>
            </a:r>
            <a:r>
              <a:rPr lang="ru-RU" sz="1400" dirty="0">
                <a:latin typeface="Lucida Sans Unicode" pitchFamily="34" charset="0"/>
              </a:rPr>
              <a:t> пари- </a:t>
            </a:r>
            <a:r>
              <a:rPr lang="ru-RU" sz="1400" dirty="0" err="1">
                <a:latin typeface="Lucida Sans Unicode" pitchFamily="34" charset="0"/>
              </a:rPr>
              <a:t>голосний</a:t>
            </a:r>
            <a:r>
              <a:rPr lang="ru-RU" sz="1400" dirty="0">
                <a:latin typeface="Lucida Sans Unicode" pitchFamily="34" charset="0"/>
              </a:rPr>
              <a:t> – </a:t>
            </a:r>
            <a:r>
              <a:rPr lang="ru-RU" sz="1400" dirty="0" err="1">
                <a:latin typeface="Lucida Sans Unicode" pitchFamily="34" charset="0"/>
              </a:rPr>
              <a:t>приголосний</a:t>
            </a:r>
            <a:r>
              <a:rPr lang="ru-RU" sz="1400" dirty="0">
                <a:latin typeface="Lucida Sans Unicode" pitchFamily="34" charset="0"/>
              </a:rPr>
              <a:t>. За </a:t>
            </a:r>
            <a:r>
              <a:rPr lang="ru-RU" sz="1400" dirty="0" err="1">
                <a:latin typeface="Lucida Sans Unicode" pitchFamily="34" charset="0"/>
              </a:rPr>
              <a:t>приголосним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обовязково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слідує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голосний</a:t>
            </a:r>
            <a:r>
              <a:rPr lang="ru-RU" sz="1400" dirty="0">
                <a:latin typeface="Lucida Sans Unicode" pitchFamily="34" charset="0"/>
              </a:rPr>
              <a:t> звук. </a:t>
            </a:r>
            <a:r>
              <a:rPr lang="ru-RU" sz="1400" dirty="0" err="1">
                <a:latin typeface="Lucida Sans Unicode" pitchFamily="34" charset="0"/>
              </a:rPr>
              <a:t>Він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може</a:t>
            </a:r>
            <a:r>
              <a:rPr lang="ru-RU" sz="1400" dirty="0">
                <a:latin typeface="Lucida Sans Unicode" pitchFamily="34" charset="0"/>
              </a:rPr>
              <a:t> не </a:t>
            </a:r>
            <a:r>
              <a:rPr lang="ru-RU" sz="1400" dirty="0" err="1">
                <a:latin typeface="Lucida Sans Unicode" pitchFamily="34" charset="0"/>
              </a:rPr>
              <a:t>позначатися</a:t>
            </a:r>
            <a:r>
              <a:rPr lang="ru-RU" sz="1400" dirty="0">
                <a:latin typeface="Lucida Sans Unicode" pitchFamily="34" charset="0"/>
              </a:rPr>
              <a:t> на </a:t>
            </a:r>
            <a:r>
              <a:rPr lang="ru-RU" sz="1400" dirty="0" err="1">
                <a:latin typeface="Lucida Sans Unicode" pitchFamily="34" charset="0"/>
              </a:rPr>
              <a:t>папері</a:t>
            </a:r>
            <a:r>
              <a:rPr lang="ru-RU" sz="1400" dirty="0">
                <a:latin typeface="Lucida Sans Unicode" pitchFamily="34" charset="0"/>
              </a:rPr>
              <a:t>, </a:t>
            </a:r>
            <a:r>
              <a:rPr lang="ru-RU" sz="1400" dirty="0" err="1">
                <a:latin typeface="Lucida Sans Unicode" pitchFamily="34" charset="0"/>
              </a:rPr>
              <a:t>але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він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є</a:t>
            </a:r>
            <a:r>
              <a:rPr lang="ru-RU" sz="1400" dirty="0">
                <a:latin typeface="Lucida Sans Unicode" pitchFamily="34" charset="0"/>
              </a:rPr>
              <a:t>», - </a:t>
            </a:r>
            <a:r>
              <a:rPr lang="ru-RU" sz="1400" dirty="0" err="1">
                <a:latin typeface="Lucida Sans Unicode" pitchFamily="34" charset="0"/>
              </a:rPr>
              <a:t>сприйняття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і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відтворення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слів</a:t>
            </a:r>
            <a:r>
              <a:rPr lang="ru-RU" sz="1400" dirty="0">
                <a:latin typeface="Lucida Sans Unicode" pitchFamily="34" charset="0"/>
              </a:rPr>
              <a:t> складами </a:t>
            </a:r>
            <a:r>
              <a:rPr lang="ru-RU" sz="1400" dirty="0" err="1">
                <a:latin typeface="Lucida Sans Unicode" pitchFamily="34" charset="0"/>
              </a:rPr>
              <a:t>закладене</a:t>
            </a:r>
            <a:r>
              <a:rPr lang="ru-RU" sz="1400" dirty="0">
                <a:latin typeface="Lucida Sans Unicode" pitchFamily="34" charset="0"/>
              </a:rPr>
              <a:t> в нас на </a:t>
            </a:r>
            <a:r>
              <a:rPr lang="ru-RU" sz="1400" dirty="0" err="1">
                <a:latin typeface="Lucida Sans Unicode" pitchFamily="34" charset="0"/>
              </a:rPr>
              <a:t>інтуітивному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рівні</a:t>
            </a:r>
            <a:r>
              <a:rPr lang="ru-RU" sz="1400" dirty="0">
                <a:latin typeface="Lucida Sans Unicode" pitchFamily="34" charset="0"/>
              </a:rPr>
              <a:t>, тому </a:t>
            </a:r>
            <a:r>
              <a:rPr lang="ru-RU" sz="1400" dirty="0" err="1">
                <a:latin typeface="Lucida Sans Unicode" pitchFamily="34" charset="0"/>
              </a:rPr>
              <a:t>дітям</a:t>
            </a:r>
            <a:r>
              <a:rPr lang="ru-RU" sz="1400" dirty="0">
                <a:latin typeface="Lucida Sans Unicode" pitchFamily="34" charset="0"/>
              </a:rPr>
              <a:t> легче </a:t>
            </a:r>
            <a:r>
              <a:rPr lang="ru-RU" sz="1400" dirty="0" err="1">
                <a:latin typeface="Lucida Sans Unicode" pitchFamily="34" charset="0"/>
              </a:rPr>
              <a:t>вчити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мову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саме</a:t>
            </a:r>
            <a:r>
              <a:rPr lang="ru-RU" sz="1400" dirty="0">
                <a:latin typeface="Lucida Sans Unicode" pitchFamily="34" charset="0"/>
              </a:rPr>
              <a:t> за такою системою.</a:t>
            </a:r>
          </a:p>
          <a:p>
            <a:r>
              <a:rPr lang="uk-UA" sz="1400" dirty="0">
                <a:latin typeface="Lucida Sans Unicode" pitchFamily="34" charset="0"/>
              </a:rPr>
              <a:t>Він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стверджує,що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читання</a:t>
            </a:r>
            <a:r>
              <a:rPr lang="ru-RU" sz="1400" dirty="0">
                <a:latin typeface="Lucida Sans Unicode" pitchFamily="34" charset="0"/>
              </a:rPr>
              <a:t> по складах </a:t>
            </a:r>
            <a:r>
              <a:rPr lang="ru-RU" sz="1400" dirty="0" err="1">
                <a:latin typeface="Lucida Sans Unicode" pitchFamily="34" charset="0"/>
              </a:rPr>
              <a:t>використовували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ще</a:t>
            </a:r>
            <a:r>
              <a:rPr lang="ru-RU" sz="1400" dirty="0">
                <a:latin typeface="Lucida Sans Unicode" pitchFamily="34" charset="0"/>
              </a:rPr>
              <a:t> в 19 </a:t>
            </a:r>
            <a:r>
              <a:rPr lang="ru-RU" sz="1400" dirty="0" err="1">
                <a:latin typeface="Lucida Sans Unicode" pitchFamily="34" charset="0"/>
              </a:rPr>
              <a:t>столітті</a:t>
            </a:r>
            <a:r>
              <a:rPr lang="ru-RU" sz="1400" dirty="0">
                <a:latin typeface="Lucida Sans Unicode" pitchFamily="34" charset="0"/>
              </a:rPr>
              <a:t>. </a:t>
            </a:r>
            <a:r>
              <a:rPr lang="ru-RU" sz="1400" dirty="0" err="1">
                <a:latin typeface="Lucida Sans Unicode" pitchFamily="34" charset="0"/>
              </a:rPr>
              <a:t>Наприклад</a:t>
            </a:r>
            <a:r>
              <a:rPr lang="ru-RU" sz="1400" dirty="0">
                <a:latin typeface="Lucida Sans Unicode" pitchFamily="34" charset="0"/>
              </a:rPr>
              <a:t>, у Льва Толстого в «</a:t>
            </a:r>
            <a:r>
              <a:rPr lang="ru-RU" sz="1400" dirty="0" err="1">
                <a:latin typeface="Lucida Sans Unicode" pitchFamily="34" charset="0"/>
              </a:rPr>
              <a:t>Абетці</a:t>
            </a:r>
            <a:r>
              <a:rPr lang="ru-RU" sz="1400" dirty="0">
                <a:latin typeface="Lucida Sans Unicode" pitchFamily="34" charset="0"/>
              </a:rPr>
              <a:t> для </a:t>
            </a:r>
            <a:r>
              <a:rPr lang="ru-RU" sz="1400" dirty="0" err="1">
                <a:latin typeface="Lucida Sans Unicode" pitchFamily="34" charset="0"/>
              </a:rPr>
              <a:t>малих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дітей</a:t>
            </a:r>
            <a:r>
              <a:rPr lang="ru-RU" sz="1400" dirty="0">
                <a:latin typeface="Lucida Sans Unicode" pitchFamily="34" charset="0"/>
              </a:rPr>
              <a:t>» </a:t>
            </a:r>
            <a:r>
              <a:rPr lang="ru-RU" sz="1400" dirty="0" err="1">
                <a:latin typeface="Lucida Sans Unicode" pitchFamily="34" charset="0"/>
              </a:rPr>
              <a:t>був</a:t>
            </a:r>
            <a:r>
              <a:rPr lang="ru-RU" sz="1400" dirty="0">
                <a:latin typeface="Lucida Sans Unicode" pitchFamily="34" charset="0"/>
              </a:rPr>
              <a:t> приведений </a:t>
            </a:r>
            <a:r>
              <a:rPr lang="ru-RU" sz="1400" dirty="0" err="1">
                <a:latin typeface="Lucida Sans Unicode" pitchFamily="34" charset="0"/>
              </a:rPr>
              <a:t>повний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набір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складів</a:t>
            </a:r>
            <a:r>
              <a:rPr lang="ru-RU" sz="1400" dirty="0">
                <a:latin typeface="Lucida Sans Unicode" pitchFamily="34" charset="0"/>
              </a:rPr>
              <a:t>. Зайцев </a:t>
            </a:r>
            <a:r>
              <a:rPr lang="ru-RU" sz="1400" dirty="0" err="1">
                <a:latin typeface="Lucida Sans Unicode" pitchFamily="34" charset="0"/>
              </a:rPr>
              <a:t>тільки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допрацював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абеку</a:t>
            </a:r>
            <a:r>
              <a:rPr lang="ru-RU" sz="1400" dirty="0">
                <a:latin typeface="Lucida Sans Unicode" pitchFamily="34" charset="0"/>
              </a:rPr>
              <a:t>, </a:t>
            </a:r>
            <a:r>
              <a:rPr lang="ru-RU" sz="1400" dirty="0" err="1">
                <a:latin typeface="Lucida Sans Unicode" pitchFamily="34" charset="0"/>
              </a:rPr>
              <a:t>і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тепер</a:t>
            </a:r>
            <a:r>
              <a:rPr lang="ru-RU" sz="1400" dirty="0">
                <a:latin typeface="Lucida Sans Unicode" pitchFamily="34" charset="0"/>
              </a:rPr>
              <a:t> вона </a:t>
            </a:r>
            <a:r>
              <a:rPr lang="ru-RU" sz="1400" dirty="0" err="1">
                <a:latin typeface="Lucida Sans Unicode" pitchFamily="34" charset="0"/>
              </a:rPr>
              <a:t>знаходиться</a:t>
            </a:r>
            <a:r>
              <a:rPr lang="ru-RU" sz="1400" dirty="0">
                <a:latin typeface="Lucida Sans Unicode" pitchFamily="34" charset="0"/>
              </a:rPr>
              <a:t> не на </a:t>
            </a:r>
            <a:r>
              <a:rPr lang="ru-RU" sz="1400" dirty="0" err="1">
                <a:latin typeface="Lucida Sans Unicode" pitchFamily="34" charset="0"/>
              </a:rPr>
              <a:t>сторінках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нудної</a:t>
            </a:r>
            <a:r>
              <a:rPr lang="ru-RU" sz="1400" dirty="0">
                <a:latin typeface="Lucida Sans Unicode" pitchFamily="34" charset="0"/>
              </a:rPr>
              <a:t> книги, а на </a:t>
            </a:r>
            <a:r>
              <a:rPr lang="ru-RU" sz="1400" dirty="0" err="1">
                <a:latin typeface="Lucida Sans Unicode" pitchFamily="34" charset="0"/>
              </a:rPr>
              <a:t>барвистих</a:t>
            </a:r>
            <a:r>
              <a:rPr lang="ru-RU" sz="1400" dirty="0">
                <a:latin typeface="Lucida Sans Unicode" pitchFamily="34" charset="0"/>
              </a:rPr>
              <a:t> «</a:t>
            </a:r>
            <a:r>
              <a:rPr lang="ru-RU" sz="1400" dirty="0" err="1">
                <a:latin typeface="Lucida Sans Unicode" pitchFamily="34" charset="0"/>
              </a:rPr>
              <a:t>лунаючих</a:t>
            </a:r>
            <a:r>
              <a:rPr lang="ru-RU" sz="1400" dirty="0">
                <a:latin typeface="Lucida Sans Unicode" pitchFamily="34" charset="0"/>
              </a:rPr>
              <a:t>» кубиках </a:t>
            </a:r>
            <a:r>
              <a:rPr lang="ru-RU" sz="1400" dirty="0" err="1">
                <a:latin typeface="Lucida Sans Unicode" pitchFamily="34" charset="0"/>
              </a:rPr>
              <a:t>і</a:t>
            </a:r>
            <a:r>
              <a:rPr lang="ru-RU" sz="1400" dirty="0">
                <a:latin typeface="Lucida Sans Unicode" pitchFamily="34" charset="0"/>
              </a:rPr>
              <a:t> в </a:t>
            </a:r>
            <a:r>
              <a:rPr lang="ru-RU" sz="1400" dirty="0" err="1">
                <a:latin typeface="Lucida Sans Unicode" pitchFamily="34" charset="0"/>
              </a:rPr>
              <a:t>таблицях</a:t>
            </a:r>
            <a:r>
              <a:rPr lang="ru-RU" sz="1400" dirty="0">
                <a:latin typeface="Lucida Sans Unicode" pitchFamily="34" charset="0"/>
              </a:rPr>
              <a:t>.</a:t>
            </a:r>
          </a:p>
        </p:txBody>
      </p:sp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251520" y="3573016"/>
            <a:ext cx="45720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Lucida Sans Unicode" pitchFamily="34" charset="0"/>
              </a:rPr>
              <a:t>Кубики Зайцева </a:t>
            </a:r>
            <a:r>
              <a:rPr lang="ru-RU" sz="1400" dirty="0" err="1">
                <a:latin typeface="Lucida Sans Unicode" pitchFamily="34" charset="0"/>
              </a:rPr>
              <a:t>виконані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з</a:t>
            </a:r>
            <a:r>
              <a:rPr lang="ru-RU" sz="1400" dirty="0">
                <a:latin typeface="Lucida Sans Unicode" pitchFamily="34" charset="0"/>
              </a:rPr>
              <a:t> картону. На </a:t>
            </a:r>
            <a:r>
              <a:rPr lang="ru-RU" sz="1400" dirty="0" err="1">
                <a:latin typeface="Lucida Sans Unicode" pitchFamily="34" charset="0"/>
              </a:rPr>
              <a:t>їх</a:t>
            </a:r>
            <a:r>
              <a:rPr lang="ru-RU" sz="1400" dirty="0">
                <a:latin typeface="Lucida Sans Unicode" pitchFamily="34" charset="0"/>
              </a:rPr>
              <a:t> </a:t>
            </a:r>
          </a:p>
          <a:p>
            <a:r>
              <a:rPr lang="ru-RU" sz="1400" dirty="0">
                <a:latin typeface="Lucida Sans Unicode" pitchFamily="34" charset="0"/>
              </a:rPr>
              <a:t>гранях - </a:t>
            </a:r>
            <a:r>
              <a:rPr lang="ru-RU" sz="1400" dirty="0" err="1">
                <a:latin typeface="Lucida Sans Unicode" pitchFamily="34" charset="0"/>
              </a:rPr>
              <a:t>усі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склади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української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мови</a:t>
            </a:r>
            <a:r>
              <a:rPr lang="ru-RU" sz="1400" dirty="0">
                <a:latin typeface="Lucida Sans Unicode" pitchFamily="34" charset="0"/>
              </a:rPr>
              <a:t>. </a:t>
            </a:r>
          </a:p>
          <a:p>
            <a:r>
              <a:rPr lang="ru-RU" sz="1400" dirty="0">
                <a:latin typeface="Lucida Sans Unicode" pitchFamily="34" charset="0"/>
              </a:rPr>
              <a:t>Кубики </a:t>
            </a:r>
            <a:r>
              <a:rPr lang="ru-RU" sz="1400" dirty="0" err="1">
                <a:latin typeface="Lucida Sans Unicode" pitchFamily="34" charset="0"/>
              </a:rPr>
              <a:t>дуже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різні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і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відрізняються</a:t>
            </a:r>
            <a:r>
              <a:rPr lang="ru-RU" sz="1400" dirty="0">
                <a:latin typeface="Lucida Sans Unicode" pitchFamily="34" charset="0"/>
              </a:rPr>
              <a:t>:</a:t>
            </a:r>
          </a:p>
          <a:p>
            <a:r>
              <a:rPr lang="ru-RU" sz="1400" b="1" dirty="0" err="1">
                <a:latin typeface="Lucida Sans Unicode" pitchFamily="34" charset="0"/>
              </a:rPr>
              <a:t>Кольором</a:t>
            </a:r>
            <a:r>
              <a:rPr lang="ru-RU" sz="1400" dirty="0">
                <a:latin typeface="Lucida Sans Unicode" pitchFamily="34" charset="0"/>
              </a:rPr>
              <a:t>: </a:t>
            </a:r>
            <a:r>
              <a:rPr lang="ru-RU" sz="1400" dirty="0" err="1">
                <a:latin typeface="Lucida Sans Unicode" pitchFamily="34" charset="0"/>
              </a:rPr>
              <a:t>золоті</a:t>
            </a:r>
            <a:r>
              <a:rPr lang="ru-RU" sz="1400" dirty="0">
                <a:latin typeface="Lucida Sans Unicode" pitchFamily="34" charset="0"/>
              </a:rPr>
              <a:t> - </a:t>
            </a:r>
            <a:r>
              <a:rPr lang="ru-RU" sz="1400" dirty="0" err="1">
                <a:latin typeface="Lucida Sans Unicode" pitchFamily="34" charset="0"/>
              </a:rPr>
              <a:t>позначають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голосні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склади</a:t>
            </a:r>
            <a:r>
              <a:rPr lang="ru-RU" sz="1400" dirty="0">
                <a:latin typeface="Lucida Sans Unicode" pitchFamily="34" charset="0"/>
              </a:rPr>
              <a:t>, </a:t>
            </a:r>
            <a:endParaRPr lang="ru-RU" sz="1400" dirty="0"/>
          </a:p>
          <a:p>
            <a:r>
              <a:rPr lang="ru-RU" sz="1400" dirty="0" err="1">
                <a:latin typeface="Lucida Sans Unicode" pitchFamily="34" charset="0"/>
              </a:rPr>
              <a:t>сірі</a:t>
            </a:r>
            <a:r>
              <a:rPr lang="ru-RU" sz="1400" dirty="0">
                <a:latin typeface="Lucida Sans Unicode" pitchFamily="34" charset="0"/>
              </a:rPr>
              <a:t> - </a:t>
            </a:r>
            <a:r>
              <a:rPr lang="ru-RU" sz="1400" dirty="0" err="1">
                <a:latin typeface="Lucida Sans Unicode" pitchFamily="34" charset="0"/>
              </a:rPr>
              <a:t>дзвінкі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склади</a:t>
            </a:r>
            <a:r>
              <a:rPr lang="ru-RU" sz="1400" dirty="0">
                <a:latin typeface="Lucida Sans Unicode" pitchFamily="34" charset="0"/>
              </a:rPr>
              <a:t>, </a:t>
            </a:r>
            <a:r>
              <a:rPr lang="ru-RU" sz="1400" dirty="0" err="1">
                <a:latin typeface="Lucida Sans Unicode" pitchFamily="34" charset="0"/>
              </a:rPr>
              <a:t>коричневі</a:t>
            </a:r>
            <a:r>
              <a:rPr lang="ru-RU" sz="1400" dirty="0">
                <a:latin typeface="Lucida Sans Unicode" pitchFamily="34" charset="0"/>
              </a:rPr>
              <a:t> - </a:t>
            </a:r>
            <a:r>
              <a:rPr lang="ru-RU" sz="1400" dirty="0" err="1">
                <a:latin typeface="Lucida Sans Unicode" pitchFamily="34" charset="0"/>
              </a:rPr>
              <a:t>глухі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склади</a:t>
            </a:r>
            <a:r>
              <a:rPr lang="ru-RU" sz="1400" dirty="0">
                <a:latin typeface="Lucida Sans Unicode" pitchFamily="34" charset="0"/>
              </a:rPr>
              <a:t>, </a:t>
            </a:r>
            <a:endParaRPr lang="ru-RU" sz="1400" dirty="0"/>
          </a:p>
          <a:p>
            <a:r>
              <a:rPr lang="ru-RU" sz="1400" dirty="0" err="1">
                <a:latin typeface="Lucida Sans Unicode" pitchFamily="34" charset="0"/>
              </a:rPr>
              <a:t>біло-зелені</a:t>
            </a:r>
            <a:r>
              <a:rPr lang="ru-RU" sz="1400" dirty="0">
                <a:latin typeface="Lucida Sans Unicode" pitchFamily="34" charset="0"/>
              </a:rPr>
              <a:t> - </a:t>
            </a:r>
            <a:r>
              <a:rPr lang="ru-RU" sz="1400" dirty="0" err="1">
                <a:latin typeface="Lucida Sans Unicode" pitchFamily="34" charset="0"/>
              </a:rPr>
              <a:t>розділові</a:t>
            </a:r>
            <a:r>
              <a:rPr lang="ru-RU" sz="1400" dirty="0">
                <a:latin typeface="Lucida Sans Unicode" pitchFamily="34" charset="0"/>
              </a:rPr>
              <a:t> знаки;</a:t>
            </a:r>
            <a:br>
              <a:rPr lang="ru-RU" sz="1400" dirty="0">
                <a:latin typeface="Lucida Sans Unicode" pitchFamily="34" charset="0"/>
              </a:rPr>
            </a:br>
            <a:r>
              <a:rPr lang="ru-RU" sz="1400" b="1" dirty="0" err="1">
                <a:latin typeface="Lucida Sans Unicode" pitchFamily="34" charset="0"/>
              </a:rPr>
              <a:t>Звучанню</a:t>
            </a:r>
            <a:r>
              <a:rPr lang="ru-RU" sz="1400" b="1" dirty="0">
                <a:latin typeface="Lucida Sans Unicode" pitchFamily="34" charset="0"/>
              </a:rPr>
              <a:t>, вагою: </a:t>
            </a:r>
            <a:r>
              <a:rPr lang="ru-RU" sz="1400" dirty="0" err="1">
                <a:latin typeface="Lucida Sans Unicode" pitchFamily="34" charset="0"/>
              </a:rPr>
              <a:t>з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дерев'яним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наповнювачем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всередині</a:t>
            </a:r>
            <a:r>
              <a:rPr lang="ru-RU" sz="1400" dirty="0">
                <a:latin typeface="Lucida Sans Unicode" pitchFamily="34" charset="0"/>
              </a:rPr>
              <a:t> (</a:t>
            </a:r>
            <a:r>
              <a:rPr lang="ru-RU" sz="1400" dirty="0" err="1">
                <a:latin typeface="Lucida Sans Unicode" pitchFamily="34" charset="0"/>
              </a:rPr>
              <a:t>глухі</a:t>
            </a:r>
            <a:r>
              <a:rPr lang="ru-RU" sz="1400" dirty="0">
                <a:latin typeface="Lucida Sans Unicode" pitchFamily="34" charset="0"/>
              </a:rPr>
              <a:t> звуки), </a:t>
            </a:r>
            <a:r>
              <a:rPr lang="ru-RU" sz="1400" dirty="0" err="1">
                <a:latin typeface="Lucida Sans Unicode" pitchFamily="34" charset="0"/>
              </a:rPr>
              <a:t>з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металевим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наповнювачем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всередині</a:t>
            </a:r>
            <a:r>
              <a:rPr lang="ru-RU" sz="1400" dirty="0">
                <a:latin typeface="Lucida Sans Unicode" pitchFamily="34" charset="0"/>
              </a:rPr>
              <a:t> (</a:t>
            </a:r>
            <a:r>
              <a:rPr lang="ru-RU" sz="1400" dirty="0" err="1">
                <a:latin typeface="Lucida Sans Unicode" pitchFamily="34" charset="0"/>
              </a:rPr>
              <a:t>дзвінкі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звуки</a:t>
            </a:r>
            <a:r>
              <a:rPr lang="ru-RU" sz="1400" dirty="0">
                <a:latin typeface="Lucida Sans Unicode" pitchFamily="34" charset="0"/>
              </a:rPr>
              <a:t>), </a:t>
            </a:r>
            <a:r>
              <a:rPr lang="ru-RU" sz="1400" dirty="0" err="1">
                <a:latin typeface="Lucida Sans Unicode" pitchFamily="34" charset="0"/>
              </a:rPr>
              <a:t>з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бубонцями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всередині</a:t>
            </a:r>
            <a:r>
              <a:rPr lang="ru-RU" sz="1400" dirty="0">
                <a:latin typeface="Lucida Sans Unicode" pitchFamily="34" charset="0"/>
              </a:rPr>
              <a:t> (</a:t>
            </a:r>
            <a:r>
              <a:rPr lang="ru-RU" sz="1400" dirty="0" err="1">
                <a:latin typeface="Lucida Sans Unicode" pitchFamily="34" charset="0"/>
              </a:rPr>
              <a:t>з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голосними</a:t>
            </a:r>
            <a:r>
              <a:rPr lang="ru-RU" sz="1400" dirty="0">
                <a:latin typeface="Lucida Sans Unicode" pitchFamily="34" charset="0"/>
              </a:rPr>
              <a:t> звуками);</a:t>
            </a:r>
            <a:br>
              <a:rPr lang="ru-RU" sz="1400" dirty="0">
                <a:latin typeface="Lucida Sans Unicode" pitchFamily="34" charset="0"/>
              </a:rPr>
            </a:br>
            <a:r>
              <a:rPr lang="ru-RU" sz="1400" b="1" dirty="0" err="1">
                <a:latin typeface="Lucida Sans Unicode" pitchFamily="34" charset="0"/>
              </a:rPr>
              <a:t>Розміром</a:t>
            </a:r>
            <a:r>
              <a:rPr lang="ru-RU" sz="1400" b="1" dirty="0">
                <a:latin typeface="Lucida Sans Unicode" pitchFamily="34" charset="0"/>
              </a:rPr>
              <a:t>:</a:t>
            </a:r>
            <a:r>
              <a:rPr lang="ru-RU" sz="1400" dirty="0">
                <a:latin typeface="Lucida Sans Unicode" pitchFamily="34" charset="0"/>
              </a:rPr>
              <a:t> </a:t>
            </a:r>
            <a:r>
              <a:rPr lang="ru-RU" sz="1400" dirty="0" err="1">
                <a:latin typeface="Lucida Sans Unicode" pitchFamily="34" charset="0"/>
              </a:rPr>
              <a:t>великі</a:t>
            </a:r>
            <a:r>
              <a:rPr lang="ru-RU" sz="1400" dirty="0">
                <a:latin typeface="Lucida Sans Unicode" pitchFamily="34" charset="0"/>
              </a:rPr>
              <a:t>  (для </a:t>
            </a:r>
            <a:r>
              <a:rPr lang="ru-RU" sz="1400" dirty="0" err="1">
                <a:latin typeface="Lucida Sans Unicode" pitchFamily="34" charset="0"/>
              </a:rPr>
              <a:t>твердих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складів</a:t>
            </a:r>
            <a:r>
              <a:rPr lang="ru-RU" sz="1400" dirty="0">
                <a:latin typeface="Lucida Sans Unicode" pitchFamily="34" charset="0"/>
              </a:rPr>
              <a:t>), </a:t>
            </a:r>
            <a:r>
              <a:rPr lang="ru-RU" sz="1400" dirty="0" err="1">
                <a:latin typeface="Lucida Sans Unicode" pitchFamily="34" charset="0"/>
              </a:rPr>
              <a:t>маленькі</a:t>
            </a:r>
            <a:r>
              <a:rPr lang="ru-RU" sz="1400" dirty="0">
                <a:latin typeface="Lucida Sans Unicode" pitchFamily="34" charset="0"/>
              </a:rPr>
              <a:t> (</a:t>
            </a:r>
            <a:r>
              <a:rPr lang="ru-RU" sz="1400" dirty="0" err="1">
                <a:latin typeface="Lucida Sans Unicode" pitchFamily="34" charset="0"/>
              </a:rPr>
              <a:t>для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м'яких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складів</a:t>
            </a:r>
            <a:r>
              <a:rPr lang="ru-RU" sz="1400" dirty="0">
                <a:latin typeface="Lucida Sans Unicode" pitchFamily="34" charset="0"/>
              </a:rPr>
              <a:t>).</a:t>
            </a:r>
          </a:p>
        </p:txBody>
      </p:sp>
      <p:pic>
        <p:nvPicPr>
          <p:cNvPr id="18435" name="Picture 2" descr="C:\Users\Elena\Desktop\Новая папка (2)\460777752515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1008"/>
            <a:ext cx="4283075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3"/>
          <p:cNvSpPr>
            <a:spLocks noChangeArrowheads="1"/>
          </p:cNvSpPr>
          <p:nvPr/>
        </p:nvSpPr>
        <p:spPr bwMode="auto">
          <a:xfrm>
            <a:off x="323528" y="404664"/>
            <a:ext cx="8280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err="1">
                <a:latin typeface="Lucida Sans Unicode" pitchFamily="34" charset="0"/>
              </a:rPr>
              <a:t>Матеріали</a:t>
            </a:r>
            <a:r>
              <a:rPr lang="ru-RU" sz="1400" dirty="0">
                <a:latin typeface="Lucida Sans Unicode" pitchFamily="34" charset="0"/>
              </a:rPr>
              <a:t> Зайцева </a:t>
            </a:r>
            <a:r>
              <a:rPr lang="ru-RU" sz="1400" dirty="0" err="1">
                <a:latin typeface="Lucida Sans Unicode" pitchFamily="34" charset="0"/>
              </a:rPr>
              <a:t>базуються</a:t>
            </a:r>
            <a:r>
              <a:rPr lang="ru-RU" sz="1400" dirty="0">
                <a:latin typeface="Lucida Sans Unicode" pitchFamily="34" charset="0"/>
              </a:rPr>
              <a:t> на </a:t>
            </a:r>
            <a:r>
              <a:rPr lang="ru-RU" sz="1400" dirty="0" err="1">
                <a:latin typeface="Lucida Sans Unicode" pitchFamily="34" charset="0"/>
              </a:rPr>
              <a:t>включенні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одночасно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трьох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сенсорних</a:t>
            </a:r>
            <a:r>
              <a:rPr lang="ru-RU" sz="1400" dirty="0">
                <a:latin typeface="Lucida Sans Unicode" pitchFamily="34" charset="0"/>
              </a:rPr>
              <a:t> областей </a:t>
            </a:r>
            <a:r>
              <a:rPr lang="ru-RU" sz="1400" dirty="0" err="1">
                <a:latin typeface="Lucida Sans Unicode" pitchFamily="34" charset="0"/>
              </a:rPr>
              <a:t>сприйняття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дитини</a:t>
            </a:r>
            <a:r>
              <a:rPr lang="ru-RU" sz="1400" dirty="0">
                <a:latin typeface="Lucida Sans Unicode" pitchFamily="34" charset="0"/>
              </a:rPr>
              <a:t> - </a:t>
            </a:r>
            <a:r>
              <a:rPr lang="ru-RU" sz="1400" dirty="0" err="1">
                <a:latin typeface="Lucida Sans Unicode" pitchFamily="34" charset="0"/>
              </a:rPr>
              <a:t>слуховий</a:t>
            </a:r>
            <a:r>
              <a:rPr lang="ru-RU" sz="1400" dirty="0">
                <a:latin typeface="Lucida Sans Unicode" pitchFamily="34" charset="0"/>
              </a:rPr>
              <a:t>, </a:t>
            </a:r>
            <a:r>
              <a:rPr lang="ru-RU" sz="1400" dirty="0" err="1">
                <a:latin typeface="Lucida Sans Unicode" pitchFamily="34" charset="0"/>
              </a:rPr>
              <a:t>зоровой</a:t>
            </a:r>
            <a:r>
              <a:rPr lang="ru-RU" sz="1400" dirty="0">
                <a:latin typeface="Lucida Sans Unicode" pitchFamily="34" charset="0"/>
              </a:rPr>
              <a:t>, </a:t>
            </a:r>
            <a:r>
              <a:rPr lang="ru-RU" sz="1400" dirty="0" err="1">
                <a:latin typeface="Lucida Sans Unicode" pitchFamily="34" charset="0"/>
              </a:rPr>
              <a:t>тактильний</a:t>
            </a:r>
            <a:r>
              <a:rPr lang="ru-RU" sz="1400" dirty="0">
                <a:latin typeface="Lucida Sans Unicode" pitchFamily="34" charset="0"/>
              </a:rPr>
              <a:t>. </a:t>
            </a:r>
          </a:p>
          <a:p>
            <a:r>
              <a:rPr lang="ru-RU" sz="1400" b="1" dirty="0" smtClean="0">
                <a:latin typeface="Lucida Sans Unicode" pitchFamily="34" charset="0"/>
              </a:rPr>
              <a:t>-</a:t>
            </a:r>
            <a:r>
              <a:rPr lang="ru-RU" sz="1400" b="1" dirty="0" err="1" smtClean="0">
                <a:latin typeface="Lucida Sans Unicode" pitchFamily="34" charset="0"/>
              </a:rPr>
              <a:t>зорове</a:t>
            </a:r>
            <a:r>
              <a:rPr lang="ru-RU" sz="1400" b="1" dirty="0" smtClean="0">
                <a:latin typeface="Lucida Sans Unicode" pitchFamily="34" charset="0"/>
              </a:rPr>
              <a:t> </a:t>
            </a:r>
            <a:r>
              <a:rPr lang="ru-RU" sz="1400" b="1" dirty="0" err="1">
                <a:latin typeface="Lucida Sans Unicode" pitchFamily="34" charset="0"/>
              </a:rPr>
              <a:t>сприйняття</a:t>
            </a:r>
            <a:r>
              <a:rPr lang="ru-RU" sz="1400" b="1" dirty="0">
                <a:latin typeface="Lucida Sans Unicode" pitchFamily="34" charset="0"/>
              </a:rPr>
              <a:t>: </a:t>
            </a:r>
            <a:r>
              <a:rPr lang="ru-RU" sz="1400" dirty="0" err="1">
                <a:latin typeface="Lucida Sans Unicode" pitchFamily="34" charset="0"/>
              </a:rPr>
              <a:t>дитина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оглядає</a:t>
            </a:r>
            <a:r>
              <a:rPr lang="ru-RU" sz="1400" dirty="0">
                <a:latin typeface="Lucida Sans Unicode" pitchFamily="34" charset="0"/>
              </a:rPr>
              <a:t> кубик, </a:t>
            </a:r>
            <a:r>
              <a:rPr lang="ru-RU" sz="1400" dirty="0" err="1">
                <a:latin typeface="Lucida Sans Unicode" pitchFamily="34" charset="0"/>
              </a:rPr>
              <a:t>бачить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різні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кольори</a:t>
            </a:r>
            <a:r>
              <a:rPr lang="ru-RU" sz="1400" dirty="0">
                <a:latin typeface="Lucida Sans Unicode" pitchFamily="34" charset="0"/>
              </a:rPr>
              <a:t>;</a:t>
            </a:r>
          </a:p>
          <a:p>
            <a:r>
              <a:rPr lang="ru-RU" sz="1400" b="1" dirty="0" smtClean="0">
                <a:latin typeface="Lucida Sans Unicode" pitchFamily="34" charset="0"/>
              </a:rPr>
              <a:t>-</a:t>
            </a:r>
            <a:r>
              <a:rPr lang="ru-RU" sz="1400" b="1" dirty="0" err="1" smtClean="0">
                <a:latin typeface="Lucida Sans Unicode" pitchFamily="34" charset="0"/>
              </a:rPr>
              <a:t>дотик</a:t>
            </a:r>
            <a:r>
              <a:rPr lang="ru-RU" sz="1400" b="1" dirty="0" smtClean="0">
                <a:latin typeface="Lucida Sans Unicode" pitchFamily="34" charset="0"/>
              </a:rPr>
              <a:t> </a:t>
            </a:r>
            <a:r>
              <a:rPr lang="ru-RU" sz="1400" b="1" dirty="0" err="1">
                <a:latin typeface="Lucida Sans Unicode" pitchFamily="34" charset="0"/>
              </a:rPr>
              <a:t>і</a:t>
            </a:r>
            <a:r>
              <a:rPr lang="ru-RU" sz="1400" b="1" dirty="0">
                <a:latin typeface="Lucida Sans Unicode" pitchFamily="34" charset="0"/>
              </a:rPr>
              <a:t> </a:t>
            </a:r>
            <a:r>
              <a:rPr lang="ru-RU" sz="1400" b="1" dirty="0" err="1">
                <a:latin typeface="Lucida Sans Unicode" pitchFamily="34" charset="0"/>
              </a:rPr>
              <a:t>тактильну</a:t>
            </a:r>
            <a:r>
              <a:rPr lang="ru-RU" sz="1400" b="1" dirty="0">
                <a:latin typeface="Lucida Sans Unicode" pitchFamily="34" charset="0"/>
              </a:rPr>
              <a:t> </a:t>
            </a:r>
            <a:r>
              <a:rPr lang="ru-RU" sz="1400" b="1" dirty="0" err="1">
                <a:latin typeface="Lucida Sans Unicode" pitchFamily="34" charset="0"/>
              </a:rPr>
              <a:t>пам'ять</a:t>
            </a:r>
            <a:r>
              <a:rPr lang="ru-RU" sz="1400" b="1" dirty="0">
                <a:latin typeface="Lucida Sans Unicode" pitchFamily="34" charset="0"/>
              </a:rPr>
              <a:t>: </a:t>
            </a:r>
            <a:r>
              <a:rPr lang="ru-RU" sz="1400" dirty="0" err="1">
                <a:latin typeface="Lucida Sans Unicode" pitchFamily="34" charset="0"/>
              </a:rPr>
              <a:t>дитина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чіпає</a:t>
            </a:r>
            <a:r>
              <a:rPr lang="ru-RU" sz="1400" dirty="0">
                <a:latin typeface="Lucida Sans Unicode" pitchFamily="34" charset="0"/>
              </a:rPr>
              <a:t>, крутить, </a:t>
            </a:r>
            <a:r>
              <a:rPr lang="ru-RU" sz="1400" dirty="0" err="1">
                <a:latin typeface="Lucida Sans Unicode" pitchFamily="34" charset="0"/>
              </a:rPr>
              <a:t>грає</a:t>
            </a:r>
            <a:r>
              <a:rPr lang="ru-RU" sz="1400" dirty="0">
                <a:latin typeface="Lucida Sans Unicode" pitchFamily="34" charset="0"/>
              </a:rPr>
              <a:t>, </a:t>
            </a:r>
            <a:r>
              <a:rPr lang="ru-RU" sz="1400" dirty="0" err="1">
                <a:latin typeface="Lucida Sans Unicode" pitchFamily="34" charset="0"/>
              </a:rPr>
              <a:t>кидає</a:t>
            </a:r>
            <a:r>
              <a:rPr lang="ru-RU" sz="1400" dirty="0">
                <a:latin typeface="Lucida Sans Unicode" pitchFamily="34" charset="0"/>
              </a:rPr>
              <a:t> кубик;</a:t>
            </a:r>
          </a:p>
          <a:p>
            <a:r>
              <a:rPr lang="ru-RU" sz="1400" b="1" dirty="0" smtClean="0">
                <a:latin typeface="Lucida Sans Unicode" pitchFamily="34" charset="0"/>
              </a:rPr>
              <a:t>-</a:t>
            </a:r>
            <a:r>
              <a:rPr lang="ru-RU" sz="1400" b="1" dirty="0" err="1" smtClean="0">
                <a:latin typeface="Lucida Sans Unicode" pitchFamily="34" charset="0"/>
              </a:rPr>
              <a:t>слухове</a:t>
            </a:r>
            <a:r>
              <a:rPr lang="ru-RU" sz="1400" b="1" dirty="0" smtClean="0">
                <a:latin typeface="Lucida Sans Unicode" pitchFamily="34" charset="0"/>
              </a:rPr>
              <a:t> </a:t>
            </a:r>
            <a:r>
              <a:rPr lang="ru-RU" sz="1400" b="1" dirty="0" err="1">
                <a:latin typeface="Lucida Sans Unicode" pitchFamily="34" charset="0"/>
              </a:rPr>
              <a:t>сприйняття</a:t>
            </a:r>
            <a:r>
              <a:rPr lang="ru-RU" sz="1400" b="1" dirty="0">
                <a:latin typeface="Lucida Sans Unicode" pitchFamily="34" charset="0"/>
              </a:rPr>
              <a:t>:</a:t>
            </a:r>
            <a:r>
              <a:rPr lang="ru-RU" sz="1400" dirty="0">
                <a:latin typeface="Lucida Sans Unicode" pitchFamily="34" charset="0"/>
              </a:rPr>
              <a:t> </a:t>
            </a:r>
            <a:r>
              <a:rPr lang="ru-RU" sz="1400" dirty="0" err="1">
                <a:latin typeface="Lucida Sans Unicode" pitchFamily="34" charset="0"/>
              </a:rPr>
              <a:t>озвучуємо</a:t>
            </a:r>
            <a:r>
              <a:rPr lang="ru-RU" sz="1400" dirty="0">
                <a:latin typeface="Lucida Sans Unicode" pitchFamily="34" charset="0"/>
              </a:rPr>
              <a:t> слова - </a:t>
            </a:r>
            <a:r>
              <a:rPr lang="ru-RU" sz="1400" dirty="0" err="1">
                <a:latin typeface="Lucida Sans Unicode" pitchFamily="34" charset="0"/>
              </a:rPr>
              <a:t>промовляємо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або</a:t>
            </a:r>
            <a:r>
              <a:rPr lang="ru-RU" sz="1400" dirty="0">
                <a:latin typeface="Lucida Sans Unicode" pitchFamily="34" charset="0"/>
              </a:rPr>
              <a:t>, </a:t>
            </a:r>
            <a:r>
              <a:rPr lang="ru-RU" sz="1400" dirty="0" err="1">
                <a:latin typeface="Lucida Sans Unicode" pitchFamily="34" charset="0"/>
              </a:rPr>
              <a:t>що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ще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краще</a:t>
            </a:r>
            <a:r>
              <a:rPr lang="ru-RU" sz="1400" dirty="0">
                <a:latin typeface="Lucida Sans Unicode" pitchFamily="34" charset="0"/>
              </a:rPr>
              <a:t>, </a:t>
            </a:r>
            <a:r>
              <a:rPr lang="ru-RU" sz="1400" dirty="0" err="1">
                <a:latin typeface="Lucida Sans Unicode" pitchFamily="34" charset="0"/>
              </a:rPr>
              <a:t>співаємо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склади</a:t>
            </a:r>
            <a:r>
              <a:rPr lang="ru-RU" sz="1400" dirty="0">
                <a:latin typeface="Lucida Sans Unicode" pitchFamily="34" charset="0"/>
              </a:rPr>
              <a:t>, </a:t>
            </a:r>
            <a:r>
              <a:rPr lang="ru-RU" sz="1400" dirty="0" err="1">
                <a:latin typeface="Lucida Sans Unicode" pitchFamily="34" charset="0"/>
              </a:rPr>
              <a:t>і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пам'ятаємо</a:t>
            </a:r>
            <a:r>
              <a:rPr lang="ru-RU" sz="1400" dirty="0">
                <a:latin typeface="Lucida Sans Unicode" pitchFamily="34" charset="0"/>
              </a:rPr>
              <a:t>, </a:t>
            </a:r>
            <a:r>
              <a:rPr lang="ru-RU" sz="1400" dirty="0" err="1">
                <a:latin typeface="Lucida Sans Unicode" pitchFamily="34" charset="0"/>
              </a:rPr>
              <a:t>що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кожен</a:t>
            </a:r>
            <a:r>
              <a:rPr lang="ru-RU" sz="1400" dirty="0">
                <a:latin typeface="Lucida Sans Unicode" pitchFamily="34" charset="0"/>
              </a:rPr>
              <a:t> кубик </a:t>
            </a:r>
            <a:r>
              <a:rPr lang="ru-RU" sz="1400" dirty="0" err="1">
                <a:latin typeface="Lucida Sans Unicode" pitchFamily="34" charset="0"/>
              </a:rPr>
              <a:t>по-різному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звучить</a:t>
            </a:r>
            <a:r>
              <a:rPr lang="ru-RU" sz="1400" dirty="0">
                <a:latin typeface="Lucida Sans Unicode" pitchFamily="34" charset="0"/>
              </a:rPr>
              <a:t>.</a:t>
            </a:r>
          </a:p>
          <a:p>
            <a:r>
              <a:rPr lang="ru-RU" sz="1400" dirty="0">
                <a:latin typeface="Lucida Sans Unicode" pitchFamily="34" charset="0"/>
              </a:rPr>
              <a:t>Перед </a:t>
            </a:r>
            <a:r>
              <a:rPr lang="ru-RU" sz="1400" dirty="0" err="1">
                <a:latin typeface="Lucida Sans Unicode" pitchFamily="34" charset="0"/>
              </a:rPr>
              <a:t>дітьми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постає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відразу</a:t>
            </a:r>
            <a:r>
              <a:rPr lang="ru-RU" sz="1400" dirty="0">
                <a:latin typeface="Lucida Sans Unicode" pitchFamily="34" charset="0"/>
              </a:rPr>
              <a:t> весь </a:t>
            </a:r>
            <a:r>
              <a:rPr lang="ru-RU" sz="1400" dirty="0" err="1">
                <a:latin typeface="Lucida Sans Unicode" pitchFamily="34" charset="0"/>
              </a:rPr>
              <a:t>матеріал</a:t>
            </a:r>
            <a:r>
              <a:rPr lang="ru-RU" sz="1400" dirty="0">
                <a:latin typeface="Lucida Sans Unicode" pitchFamily="34" charset="0"/>
              </a:rPr>
              <a:t>, </a:t>
            </a:r>
            <a:r>
              <a:rPr lang="ru-RU" sz="1400" dirty="0" err="1">
                <a:latin typeface="Lucida Sans Unicode" pitchFamily="34" charset="0"/>
              </a:rPr>
              <a:t>який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потрібно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освоїти</a:t>
            </a:r>
            <a:r>
              <a:rPr lang="ru-RU" sz="1400" dirty="0">
                <a:latin typeface="Lucida Sans Unicode" pitchFamily="34" charset="0"/>
              </a:rPr>
              <a:t>. </a:t>
            </a:r>
            <a:r>
              <a:rPr lang="ru-RU" sz="1400" dirty="0" err="1">
                <a:latin typeface="Lucida Sans Unicode" pitchFamily="34" charset="0"/>
              </a:rPr>
              <a:t>Адже</a:t>
            </a:r>
            <a:r>
              <a:rPr lang="ru-RU" sz="1400" dirty="0">
                <a:latin typeface="Lucida Sans Unicode" pitchFamily="34" charset="0"/>
              </a:rPr>
              <a:t> в </a:t>
            </a:r>
            <a:r>
              <a:rPr lang="ru-RU" sz="1400" dirty="0" err="1">
                <a:latin typeface="Lucida Sans Unicode" pitchFamily="34" charset="0"/>
              </a:rPr>
              <a:t>навколишньому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світі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дитина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теж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бачить</a:t>
            </a:r>
            <a:r>
              <a:rPr lang="ru-RU" sz="1400" dirty="0">
                <a:latin typeface="Lucida Sans Unicode" pitchFamily="34" charset="0"/>
              </a:rPr>
              <a:t> все </a:t>
            </a:r>
            <a:r>
              <a:rPr lang="ru-RU" sz="1400" dirty="0" err="1">
                <a:latin typeface="Lucida Sans Unicode" pitchFamily="34" charset="0"/>
              </a:rPr>
              <a:t>і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відразу</a:t>
            </a:r>
            <a:r>
              <a:rPr lang="ru-RU" sz="1400" dirty="0">
                <a:latin typeface="Lucida Sans Unicode" pitchFamily="34" charset="0"/>
              </a:rPr>
              <a:t>.</a:t>
            </a:r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 err="1">
                <a:latin typeface="Lucida Sans Unicode" pitchFamily="34" charset="0"/>
              </a:rPr>
              <a:t>Таблиці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зі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smtClean="0">
                <a:latin typeface="Lucida Sans Unicode" pitchFamily="34" charset="0"/>
              </a:rPr>
              <a:t>складами</a:t>
            </a:r>
          </a:p>
          <a:p>
            <a:r>
              <a:rPr lang="ru-RU" sz="1400" dirty="0" smtClean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розташовані</a:t>
            </a:r>
            <a:r>
              <a:rPr lang="ru-RU" sz="1400" dirty="0">
                <a:latin typeface="Lucida Sans Unicode" pitchFamily="34" charset="0"/>
              </a:rPr>
              <a:t> </a:t>
            </a:r>
            <a:endParaRPr lang="ru-RU" sz="1400" dirty="0"/>
          </a:p>
          <a:p>
            <a:r>
              <a:rPr lang="ru-RU" sz="1400" dirty="0">
                <a:latin typeface="Lucida Sans Unicode" pitchFamily="34" charset="0"/>
              </a:rPr>
              <a:t>на </a:t>
            </a:r>
            <a:r>
              <a:rPr lang="ru-RU" sz="1400" dirty="0" err="1">
                <a:latin typeface="Lucida Sans Unicode" pitchFamily="34" charset="0"/>
              </a:rPr>
              <a:t>стінах</a:t>
            </a:r>
            <a:r>
              <a:rPr lang="ru-RU" sz="1400" dirty="0">
                <a:latin typeface="Lucida Sans Unicode" pitchFamily="34" charset="0"/>
              </a:rPr>
              <a:t>. </a:t>
            </a:r>
          </a:p>
          <a:p>
            <a:endParaRPr lang="ru-RU" sz="1400" dirty="0">
              <a:latin typeface="Lucida Sans Unicode" pitchFamily="34" charset="0"/>
            </a:endParaRPr>
          </a:p>
          <a:p>
            <a:endParaRPr lang="ru-RU" sz="1400" dirty="0">
              <a:latin typeface="Lucida Sans Unicode" pitchFamily="34" charset="0"/>
            </a:endParaRPr>
          </a:p>
          <a:p>
            <a:endParaRPr lang="ru-RU" sz="1400" dirty="0">
              <a:latin typeface="Lucida Sans Unicode" pitchFamily="34" charset="0"/>
            </a:endParaRPr>
          </a:p>
        </p:txBody>
      </p:sp>
      <p:sp>
        <p:nvSpPr>
          <p:cNvPr id="19458" name="Прямоугольник 5"/>
          <p:cNvSpPr>
            <a:spLocks noChangeArrowheads="1"/>
          </p:cNvSpPr>
          <p:nvPr/>
        </p:nvSpPr>
        <p:spPr bwMode="auto">
          <a:xfrm>
            <a:off x="323850" y="3860800"/>
            <a:ext cx="2735263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Lucida Sans Unicode" pitchFamily="34" charset="0"/>
              </a:rPr>
              <a:t> Зайцев не </a:t>
            </a:r>
            <a:r>
              <a:rPr lang="ru-RU" sz="1400" dirty="0" err="1">
                <a:latin typeface="Lucida Sans Unicode" pitchFamily="34" charset="0"/>
              </a:rPr>
              <a:t>підтримує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ідею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суворої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дисципліни</a:t>
            </a:r>
            <a:r>
              <a:rPr lang="ru-RU" sz="1400" dirty="0">
                <a:latin typeface="Lucida Sans Unicode" pitchFamily="34" charset="0"/>
              </a:rPr>
              <a:t> в </a:t>
            </a:r>
            <a:r>
              <a:rPr lang="ru-RU" sz="1400" dirty="0" err="1">
                <a:latin typeface="Lucida Sans Unicode" pitchFamily="34" charset="0"/>
              </a:rPr>
              <a:t>класі</a:t>
            </a:r>
            <a:r>
              <a:rPr lang="ru-RU" sz="1400" dirty="0">
                <a:latin typeface="Lucida Sans Unicode" pitchFamily="34" charset="0"/>
              </a:rPr>
              <a:t>. На </a:t>
            </a:r>
            <a:r>
              <a:rPr lang="ru-RU" sz="1400" dirty="0" err="1">
                <a:latin typeface="Lucida Sans Unicode" pitchFamily="34" charset="0"/>
              </a:rPr>
              <a:t>заняттях</a:t>
            </a:r>
            <a:r>
              <a:rPr lang="ru-RU" sz="1400" dirty="0">
                <a:latin typeface="Lucida Sans Unicode" pitchFamily="34" charset="0"/>
              </a:rPr>
              <a:t> за методикою Зайцева </a:t>
            </a:r>
            <a:r>
              <a:rPr lang="ru-RU" sz="1400" dirty="0" err="1">
                <a:latin typeface="Lucida Sans Unicode" pitchFamily="34" charset="0"/>
              </a:rPr>
              <a:t>можна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бігати</a:t>
            </a:r>
            <a:r>
              <a:rPr lang="ru-RU" sz="1400" dirty="0">
                <a:latin typeface="Lucida Sans Unicode" pitchFamily="34" charset="0"/>
              </a:rPr>
              <a:t>, </a:t>
            </a:r>
            <a:r>
              <a:rPr lang="ru-RU" sz="1400" dirty="0" err="1">
                <a:latin typeface="Lucida Sans Unicode" pitchFamily="34" charset="0"/>
              </a:rPr>
              <a:t>стрибати</a:t>
            </a:r>
            <a:r>
              <a:rPr lang="ru-RU" sz="1400" dirty="0">
                <a:latin typeface="Lucida Sans Unicode" pitchFamily="34" charset="0"/>
              </a:rPr>
              <a:t>, </a:t>
            </a:r>
            <a:r>
              <a:rPr lang="ru-RU" sz="1400" dirty="0" err="1">
                <a:latin typeface="Lucida Sans Unicode" pitchFamily="34" charset="0"/>
              </a:rPr>
              <a:t>співати</a:t>
            </a:r>
            <a:r>
              <a:rPr lang="ru-RU" sz="1400" dirty="0">
                <a:latin typeface="Lucida Sans Unicode" pitchFamily="34" charset="0"/>
              </a:rPr>
              <a:t>. У </a:t>
            </a:r>
            <a:r>
              <a:rPr lang="ru-RU" sz="1400" dirty="0" err="1">
                <a:latin typeface="Lucida Sans Unicode" pitchFamily="34" charset="0"/>
              </a:rPr>
              <a:t>дітей</a:t>
            </a:r>
            <a:r>
              <a:rPr lang="ru-RU" sz="1400" dirty="0">
                <a:latin typeface="Lucida Sans Unicode" pitchFamily="34" charset="0"/>
              </a:rPr>
              <a:t> не </a:t>
            </a:r>
            <a:r>
              <a:rPr lang="ru-RU" sz="1400" dirty="0" err="1">
                <a:latin typeface="Lucida Sans Unicode" pitchFamily="34" charset="0"/>
              </a:rPr>
              <a:t>псується</a:t>
            </a:r>
            <a:r>
              <a:rPr lang="ru-RU" sz="1400" dirty="0">
                <a:latin typeface="Lucida Sans Unicode" pitchFamily="34" charset="0"/>
              </a:rPr>
              <a:t> постава </a:t>
            </a:r>
            <a:r>
              <a:rPr lang="ru-RU" sz="1400" dirty="0" err="1">
                <a:latin typeface="Lucida Sans Unicode" pitchFamily="34" charset="0"/>
              </a:rPr>
              <a:t>від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довгого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сидіння</a:t>
            </a:r>
            <a:r>
              <a:rPr lang="ru-RU" sz="1400" dirty="0">
                <a:latin typeface="Lucida Sans Unicode" pitchFamily="34" charset="0"/>
              </a:rPr>
              <a:t>, </a:t>
            </a:r>
            <a:r>
              <a:rPr lang="ru-RU" sz="1400" dirty="0" err="1">
                <a:latin typeface="Lucida Sans Unicode" pitchFamily="34" charset="0"/>
              </a:rPr>
              <a:t>зір</a:t>
            </a:r>
            <a:r>
              <a:rPr lang="ru-RU" sz="1400" dirty="0">
                <a:latin typeface="Lucida Sans Unicode" pitchFamily="34" charset="0"/>
              </a:rPr>
              <a:t> </a:t>
            </a:r>
            <a:r>
              <a:rPr lang="ru-RU" sz="1400" dirty="0" err="1">
                <a:latin typeface="Lucida Sans Unicode" pitchFamily="34" charset="0"/>
              </a:rPr>
              <a:t>також</a:t>
            </a:r>
            <a:r>
              <a:rPr lang="ru-RU" sz="1400" dirty="0">
                <a:latin typeface="Lucida Sans Unicode" pitchFamily="34" charset="0"/>
              </a:rPr>
              <a:t> не </a:t>
            </a:r>
            <a:r>
              <a:rPr lang="ru-RU" sz="1400" dirty="0" err="1">
                <a:latin typeface="Lucida Sans Unicode" pitchFamily="34" charset="0"/>
              </a:rPr>
              <a:t>страждає</a:t>
            </a:r>
            <a:r>
              <a:rPr lang="ru-RU" sz="1400" dirty="0">
                <a:latin typeface="Lucida Sans Unicode" pitchFamily="34" charset="0"/>
              </a:rPr>
              <a:t>. </a:t>
            </a:r>
            <a:endParaRPr lang="uk-UA" sz="1400" dirty="0">
              <a:latin typeface="Lucida Sans Unicode" pitchFamily="34" charset="0"/>
            </a:endParaRPr>
          </a:p>
          <a:p>
            <a:endParaRPr lang="uk-UA" sz="1400" dirty="0">
              <a:latin typeface="Lucida Sans Unicode" pitchFamily="34" charset="0"/>
            </a:endParaRPr>
          </a:p>
          <a:p>
            <a:endParaRPr lang="uk-UA" sz="1400" dirty="0">
              <a:latin typeface="Lucida Sans Unicode" pitchFamily="34" charset="0"/>
            </a:endParaRPr>
          </a:p>
          <a:p>
            <a:endParaRPr lang="uk-UA" sz="1400" dirty="0">
              <a:latin typeface="Lucida Sans Unicode" pitchFamily="34" charset="0"/>
            </a:endParaRPr>
          </a:p>
          <a:p>
            <a:endParaRPr lang="en-US" sz="1400" dirty="0">
              <a:latin typeface="Lucida Sans Unicode" pitchFamily="34" charset="0"/>
            </a:endParaRPr>
          </a:p>
        </p:txBody>
      </p:sp>
      <p:pic>
        <p:nvPicPr>
          <p:cNvPr id="19459" name="Picture 2" descr="C:\Users\Elena\Desktop\Новая папка (2)\R (2)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04864"/>
            <a:ext cx="6048672" cy="453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395288" y="115888"/>
            <a:ext cx="8497887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Lucida Sans Unicode" pitchFamily="34" charset="0"/>
              </a:rPr>
              <a:t>Переваги та недоліки методики</a:t>
            </a:r>
          </a:p>
          <a:p>
            <a:r>
              <a:rPr lang="ru-RU" sz="1400" b="1">
                <a:latin typeface="Lucida Sans Unicode" pitchFamily="34" charset="0"/>
              </a:rPr>
              <a:t>Спочатку перерахуємо переваги, яких дуже багато:</a:t>
            </a:r>
            <a:endParaRPr lang="ru-RU" sz="1400">
              <a:latin typeface="Lucida Sans Unicode" pitchFamily="34" charset="0"/>
            </a:endParaRPr>
          </a:p>
          <a:p>
            <a:r>
              <a:rPr lang="ru-RU" sz="1400"/>
              <a:t>1. </a:t>
            </a:r>
            <a:r>
              <a:rPr lang="ru-RU" sz="1400">
                <a:latin typeface="Lucida Sans Unicode" pitchFamily="34" charset="0"/>
              </a:rPr>
              <a:t>Методика Зайцева проста. </a:t>
            </a:r>
            <a:endParaRPr lang="ru-RU" sz="1400"/>
          </a:p>
          <a:p>
            <a:r>
              <a:rPr lang="ru-RU" sz="1400"/>
              <a:t>2. </a:t>
            </a:r>
            <a:r>
              <a:rPr lang="ru-RU" sz="1400">
                <a:latin typeface="Lucida Sans Unicode" pitchFamily="34" charset="0"/>
              </a:rPr>
              <a:t>Навчання читання перетворюється в захоплюючу гру. Дитина отримує нову інформацію абсолютно ненав'язливо, але добре засвоює її.</a:t>
            </a:r>
          </a:p>
          <a:p>
            <a:r>
              <a:rPr lang="ru-RU" sz="1400"/>
              <a:t>3. </a:t>
            </a:r>
            <a:r>
              <a:rPr lang="ru-RU" sz="1400">
                <a:latin typeface="Lucida Sans Unicode" pitchFamily="34" charset="0"/>
              </a:rPr>
              <a:t>Спочатку </a:t>
            </a:r>
            <a:r>
              <a:rPr lang="ru-RU" sz="1400"/>
              <a:t>дитина</a:t>
            </a:r>
            <a:r>
              <a:rPr lang="ru-RU" sz="1400">
                <a:latin typeface="Lucida Sans Unicode" pitchFamily="34" charset="0"/>
              </a:rPr>
              <a:t> робить вправи з дорослими, а потім сам</a:t>
            </a:r>
            <a:r>
              <a:rPr lang="ru-RU" sz="1400"/>
              <a:t>а</a:t>
            </a:r>
            <a:r>
              <a:rPr lang="ru-RU" sz="1400">
                <a:latin typeface="Lucida Sans Unicode" pitchFamily="34" charset="0"/>
              </a:rPr>
              <a:t>. Це важливий момент «зони найближчого розвитку». Так формується самостійність</a:t>
            </a:r>
            <a:r>
              <a:rPr lang="ru-RU" sz="1400"/>
              <a:t>.</a:t>
            </a:r>
          </a:p>
          <a:p>
            <a:r>
              <a:rPr lang="ru-RU" sz="1400"/>
              <a:t>4. </a:t>
            </a:r>
            <a:r>
              <a:rPr lang="ru-RU" sz="1400">
                <a:latin typeface="Lucida Sans Unicode" pitchFamily="34" charset="0"/>
              </a:rPr>
              <a:t>Заняття сприяють розвитку когнітивних здібностей - уваги, пам'яті, просторових уявлень, дрібної моторики рук у дітей.</a:t>
            </a:r>
          </a:p>
          <a:p>
            <a:r>
              <a:rPr lang="ru-RU" sz="1400"/>
              <a:t>5.</a:t>
            </a:r>
            <a:r>
              <a:rPr lang="ru-RU" sz="1400">
                <a:latin typeface="Lucida Sans Unicode" pitchFamily="34" charset="0"/>
              </a:rPr>
              <a:t>Усуваються деякі логопедичні проблеми шляхом промовляння дитиною слів за дорослим. </a:t>
            </a:r>
            <a:endParaRPr lang="ru-RU" sz="1400"/>
          </a:p>
          <a:p>
            <a:r>
              <a:rPr lang="ru-RU" sz="1400"/>
              <a:t>6.</a:t>
            </a:r>
            <a:r>
              <a:rPr lang="ru-RU" sz="1400">
                <a:latin typeface="Lucida Sans Unicode" pitchFamily="34" charset="0"/>
              </a:rPr>
              <a:t>Читати діти по кубиках Зайцева зазвичай починають через дуже короткий проміжок часу. </a:t>
            </a:r>
            <a:r>
              <a:rPr lang="ru-RU" sz="1400"/>
              <a:t>7.</a:t>
            </a:r>
            <a:r>
              <a:rPr lang="ru-RU" sz="1400">
                <a:latin typeface="Lucida Sans Unicode" pitchFamily="34" charset="0"/>
              </a:rPr>
              <a:t>Відсутність перевантажень, фізичних і психічних, характерних для більшості сучасних методик.</a:t>
            </a:r>
          </a:p>
          <a:p>
            <a:endParaRPr lang="ru-RU" sz="1400"/>
          </a:p>
          <a:p>
            <a:endParaRPr lang="ru-RU" sz="1400"/>
          </a:p>
        </p:txBody>
      </p:sp>
      <p:pic>
        <p:nvPicPr>
          <p:cNvPr id="20482" name="Picture 3" descr="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3051175"/>
            <a:ext cx="521017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23850" y="2852738"/>
            <a:ext cx="3024188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Головний  недолік</a:t>
            </a:r>
            <a:r>
              <a:rPr lang="ru-RU" sz="1400"/>
              <a:t>:</a:t>
            </a:r>
          </a:p>
          <a:p>
            <a:r>
              <a:rPr lang="ru-RU" sz="1400"/>
              <a:t>Дитина, яка навчилася читати по кубиках, бачить в словах склади, а не склади. Адже саме з них він становив слова в процесі гри. Наприклад, слова «с-ло-н» і «до-м» діляться на склади так. Але в них по одному складу. У школі у дитини може бути плутанина, можливі проблеми з розподілом слів на склади, перенесенням на інший рядок. </a:t>
            </a:r>
          </a:p>
          <a:p>
            <a:r>
              <a:rPr lang="ru-RU" sz="1400"/>
              <a:t>Об'єктивно це так, але існує і багато способів швидко навчити дітей ділити слова на склади.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9"/>
          <p:cNvSpPr>
            <a:spLocks noChangeArrowheads="1"/>
          </p:cNvSpPr>
          <p:nvPr/>
        </p:nvSpPr>
        <p:spPr bwMode="auto">
          <a:xfrm>
            <a:off x="323850" y="404813"/>
            <a:ext cx="8424863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Lucida Sans Unicode" pitchFamily="34" charset="0"/>
              </a:rPr>
              <a:t>Вправи з кубиками Зайцева для дітей 5-7</a:t>
            </a:r>
            <a:r>
              <a:rPr lang="ru-RU" sz="1400" b="1"/>
              <a:t> рок</a:t>
            </a:r>
            <a:r>
              <a:rPr lang="uk-UA" sz="1400" b="1"/>
              <a:t>ів:</a:t>
            </a:r>
            <a:endParaRPr lang="ru-RU" sz="1400" b="1"/>
          </a:p>
          <a:p>
            <a:endParaRPr lang="ru-RU" sz="1400">
              <a:latin typeface="Lucida Sans Unicode" pitchFamily="34" charset="0"/>
            </a:endParaRPr>
          </a:p>
          <a:p>
            <a:r>
              <a:rPr lang="ru-RU" sz="1200" b="1">
                <a:latin typeface="Lucida Sans Unicode" pitchFamily="34" charset="0"/>
              </a:rPr>
              <a:t>Які слова починаються на цей кубик?</a:t>
            </a:r>
            <a:endParaRPr lang="ru-RU" sz="1200">
              <a:latin typeface="Lucida Sans Unicode" pitchFamily="34" charset="0"/>
            </a:endParaRPr>
          </a:p>
          <a:p>
            <a:r>
              <a:rPr lang="ru-RU" sz="1200">
                <a:latin typeface="Lucida Sans Unicode" pitchFamily="34" charset="0"/>
              </a:rPr>
              <a:t>Дорослий виставляє з кубиків будь-яке слово, наприклад, КОЛІР. Дітям пропонується пригадати, які ще слова починаються на склад, зображений на першому кубику. Це КОРОВА, КОЛОБОК, КОЗА і т. д. Правильно названі слова збираються з кубиків або «пишуться» указкою в таблиці.</a:t>
            </a:r>
          </a:p>
          <a:p>
            <a:r>
              <a:rPr lang="ru-RU" sz="1200" b="1">
                <a:latin typeface="Lucida Sans Unicode" pitchFamily="34" charset="0"/>
              </a:rPr>
              <a:t>Ланцюжки з слів</a:t>
            </a:r>
            <a:endParaRPr lang="ru-RU" sz="1200">
              <a:latin typeface="Lucida Sans Unicode" pitchFamily="34" charset="0"/>
            </a:endParaRPr>
          </a:p>
          <a:p>
            <a:r>
              <a:rPr lang="ru-RU" sz="1200">
                <a:latin typeface="Lucida Sans Unicode" pitchFamily="34" charset="0"/>
              </a:rPr>
              <a:t>Зібравши з кубиків одне слово, можна ланцюжком приєднувати до нього інші. Кожне наступне слово має починатися з останнього кубика попереднього. Наприклад: ШАПКА-КАНАВА-ВАЗА-ЗАБАВА і т. д. Гра може тривати до нескінченності.</a:t>
            </a:r>
          </a:p>
          <a:p>
            <a:r>
              <a:rPr lang="ru-RU" sz="1200" b="1">
                <a:latin typeface="Lucida Sans Unicode" pitchFamily="34" charset="0"/>
              </a:rPr>
              <a:t>Вгадай</a:t>
            </a:r>
            <a:endParaRPr lang="ru-RU" sz="1200">
              <a:latin typeface="Lucida Sans Unicode" pitchFamily="34" charset="0"/>
            </a:endParaRPr>
          </a:p>
          <a:p>
            <a:r>
              <a:rPr lang="ru-RU" sz="1200">
                <a:latin typeface="Lucida Sans Unicode" pitchFamily="34" charset="0"/>
              </a:rPr>
              <a:t>Поруч з дитиною кладуться кілька простих предметів, назви яких вона добре знає. Дорослий розставляє з кубиків слово, що позначає назву одного з предметів. Дитина повинна його прочитати і взяти собі відповідний предмет. Починати слід з 3-4 предметів, поступово збільшуючи їх кількість.</a:t>
            </a:r>
          </a:p>
          <a:p>
            <a:r>
              <a:rPr lang="ru-RU" sz="1200" b="1">
                <a:latin typeface="Lucida Sans Unicode" pitchFamily="34" charset="0"/>
              </a:rPr>
              <a:t>Перевертні</a:t>
            </a:r>
            <a:endParaRPr lang="ru-RU" sz="1200">
              <a:latin typeface="Lucida Sans Unicode" pitchFamily="34" charset="0"/>
            </a:endParaRPr>
          </a:p>
          <a:p>
            <a:r>
              <a:rPr lang="ru-RU" sz="1200">
                <a:latin typeface="Lucida Sans Unicode" pitchFamily="34" charset="0"/>
              </a:rPr>
              <a:t>Дорослий збирає з кубиків якесь просте слово, наприклад, МАША. Потім, замінивши склад МА на склад КА отримує нове слово - КАША. Потрібно пояснити дитині цей фокус, що змінивши літери можна отримувати абсолютно інші слова. Наприклад: ВИЛКА-ГАЛКА-БУЛКА-БіЛКА.</a:t>
            </a:r>
          </a:p>
          <a:p>
            <a:r>
              <a:rPr lang="ru-RU" sz="1200" b="1">
                <a:latin typeface="Lucida Sans Unicode" pitchFamily="34" charset="0"/>
              </a:rPr>
              <a:t>Смішні слова</a:t>
            </a:r>
            <a:endParaRPr lang="ru-RU" sz="1200">
              <a:latin typeface="Lucida Sans Unicode" pitchFamily="34" charset="0"/>
            </a:endParaRPr>
          </a:p>
          <a:p>
            <a:r>
              <a:rPr lang="ru-RU" sz="1200">
                <a:latin typeface="Lucida Sans Unicode" pitchFamily="34" charset="0"/>
              </a:rPr>
              <a:t>Об'єднавши кілька будь-яких кубиків можна отримати дуже смішні слова, які потішать і дитину, і дорослого. Завдання стоїть тільки прочитати їх правильно. А оскільки слова незвичайні, то і зробити це буде нелегко.</a:t>
            </a:r>
          </a:p>
        </p:txBody>
      </p:sp>
      <p:pic>
        <p:nvPicPr>
          <p:cNvPr id="21506" name="Picture 4" descr="C:\Users\Elena\Desktop\Новая папка (2)\OIP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437063"/>
            <a:ext cx="46005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C:\Users\Elena\Desktop\kubiki-zajtseva-metodika-obuchen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437063"/>
            <a:ext cx="3738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903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558" y="283444"/>
            <a:ext cx="3150096" cy="3104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3592513" y="407988"/>
            <a:ext cx="4795837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>
                <a:cs typeface="Times New Roman" pitchFamily="18" charset="0"/>
              </a:rPr>
              <a:t>Також в </a:t>
            </a:r>
            <a:r>
              <a:rPr lang="uk-UA">
                <a:ea typeface="Calibri" pitchFamily="34" charset="0"/>
                <a:cs typeface="Times New Roman" pitchFamily="18" charset="0"/>
              </a:rPr>
              <a:t>своїй роботі  для формування </a:t>
            </a:r>
          </a:p>
          <a:p>
            <a:pPr algn="just"/>
            <a:r>
              <a:rPr lang="uk-UA">
                <a:ea typeface="Calibri" pitchFamily="34" charset="0"/>
                <a:cs typeface="Times New Roman" pitchFamily="18" charset="0"/>
              </a:rPr>
              <a:t>звукової аналітико-синтетичної </a:t>
            </a:r>
          </a:p>
          <a:p>
            <a:pPr algn="just"/>
            <a:r>
              <a:rPr lang="uk-UA">
                <a:cs typeface="Times New Roman" pitchFamily="18" charset="0"/>
              </a:rPr>
              <a:t>д</a:t>
            </a:r>
            <a:r>
              <a:rPr lang="uk-UA"/>
              <a:t>іяльності  молодших школярів </a:t>
            </a:r>
          </a:p>
          <a:p>
            <a:pPr algn="just"/>
            <a:r>
              <a:rPr lang="uk-UA"/>
              <a:t>використовую розроблений мною  </a:t>
            </a:r>
          </a:p>
          <a:p>
            <a:pPr algn="just"/>
            <a:r>
              <a:rPr lang="uk-UA"/>
              <a:t>«Звуковий логопедичний бізіборд».</a:t>
            </a:r>
          </a:p>
          <a:p>
            <a:pPr algn="just"/>
            <a:r>
              <a:rPr lang="uk-UA"/>
              <a:t>Бізіборд – це спеціальна розвиваюча </a:t>
            </a:r>
          </a:p>
          <a:p>
            <a:pPr algn="just"/>
            <a:r>
              <a:rPr lang="uk-UA"/>
              <a:t>дошка для дітей, основною функцією</a:t>
            </a:r>
          </a:p>
          <a:p>
            <a:pPr algn="just"/>
            <a:r>
              <a:rPr lang="uk-UA"/>
              <a:t> якої є розвиток логіки, дрібної моторики</a:t>
            </a:r>
          </a:p>
          <a:p>
            <a:pPr algn="just"/>
            <a:r>
              <a:rPr lang="uk-UA"/>
              <a:t>І пізнання природи речей.</a:t>
            </a:r>
          </a:p>
        </p:txBody>
      </p:sp>
      <p:pic>
        <p:nvPicPr>
          <p:cNvPr id="22535" name="Picture 7" descr="20191118_1643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889250"/>
            <a:ext cx="5184775" cy="3840163"/>
          </a:xfrm>
          <a:prstGeom prst="rect">
            <a:avLst/>
          </a:prstGeom>
          <a:noFill/>
        </p:spPr>
      </p:pic>
      <p:pic>
        <p:nvPicPr>
          <p:cNvPr id="22536" name="Picture 8" descr="20191118_1643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500438"/>
            <a:ext cx="235585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48" y="658758"/>
            <a:ext cx="2888725" cy="3850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906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0873" y="3320072"/>
            <a:ext cx="4300849" cy="3225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276600" y="333375"/>
            <a:ext cx="590391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/>
              <a:t>Завдання з бізібордом, які я використовую на занятті:</a:t>
            </a:r>
          </a:p>
          <a:p>
            <a:endParaRPr lang="uk-UA"/>
          </a:p>
          <a:p>
            <a:r>
              <a:rPr lang="uk-UA"/>
              <a:t>-Місто звука в слові</a:t>
            </a:r>
          </a:p>
          <a:p>
            <a:r>
              <a:rPr lang="uk-UA"/>
              <a:t>-Вгадай та промовляй звук, доки крутиться спінер</a:t>
            </a:r>
          </a:p>
          <a:p>
            <a:r>
              <a:rPr lang="uk-UA"/>
              <a:t>-Характеристика звука</a:t>
            </a:r>
          </a:p>
          <a:p>
            <a:r>
              <a:rPr lang="uk-UA"/>
              <a:t>-Графічний образ букви. Виклади букву.</a:t>
            </a:r>
          </a:p>
          <a:p>
            <a:r>
              <a:rPr lang="uk-UA"/>
              <a:t>-Які голосні букви в слові</a:t>
            </a:r>
          </a:p>
          <a:p>
            <a:r>
              <a:rPr lang="uk-UA"/>
              <a:t>-Виклади слово</a:t>
            </a:r>
          </a:p>
          <a:p>
            <a:r>
              <a:rPr lang="uk-UA"/>
              <a:t>-Проспівай слово та порахуй склади</a:t>
            </a:r>
          </a:p>
          <a:p>
            <a:r>
              <a:rPr lang="uk-UA"/>
              <a:t>-Звуковий аналіз слів</a:t>
            </a:r>
          </a:p>
          <a:p>
            <a:endParaRPr lang="uk-UA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2525</TotalTime>
  <Words>800</Words>
  <Application>Microsoft Office PowerPoint</Application>
  <PresentationFormat>Экран (4:3)</PresentationFormat>
  <Paragraphs>117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Логопедичний пункт при Херсонській спеціалізованій школі І-ІІІ  ступенів № 30   з поглибленим вивченням предметів природничо-математичного  циклу та англійської мови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«Детский сад №41 ЦРР»</dc:title>
  <dc:creator>Зуевы</dc:creator>
  <cp:lastModifiedBy>Elena</cp:lastModifiedBy>
  <cp:revision>138</cp:revision>
  <dcterms:created xsi:type="dcterms:W3CDTF">2017-05-08T05:06:35Z</dcterms:created>
  <dcterms:modified xsi:type="dcterms:W3CDTF">2021-08-26T17:59:00Z</dcterms:modified>
</cp:coreProperties>
</file>