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484651B-2147-4074-9207-AA05F1806632}" type="datetimeFigureOut">
              <a:rPr lang="ru-RU" smtClean="0"/>
              <a:t>29.04.2020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6160D1-EB86-4841-81C9-DDEECF782989}" type="slidenum">
              <a:rPr lang="ru-RU" smtClean="0"/>
              <a:t>‹#›</a:t>
            </a:fld>
            <a:endParaRPr lang="ru-RU"/>
          </a:p>
        </p:txBody>
      </p:sp>
    </p:spTree>
    <p:extLst>
      <p:ext uri="{BB962C8B-B14F-4D97-AF65-F5344CB8AC3E}">
        <p14:creationId xmlns:p14="http://schemas.microsoft.com/office/powerpoint/2010/main" val="846755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84651B-2147-4074-9207-AA05F1806632}" type="datetimeFigureOut">
              <a:rPr lang="ru-RU" smtClean="0"/>
              <a:t>29.04.2020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6160D1-EB86-4841-81C9-DDEECF782989}" type="slidenum">
              <a:rPr lang="ru-RU" smtClean="0"/>
              <a:t>‹#›</a:t>
            </a:fld>
            <a:endParaRPr lang="ru-RU"/>
          </a:p>
        </p:txBody>
      </p:sp>
    </p:spTree>
    <p:extLst>
      <p:ext uri="{BB962C8B-B14F-4D97-AF65-F5344CB8AC3E}">
        <p14:creationId xmlns:p14="http://schemas.microsoft.com/office/powerpoint/2010/main" val="664640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84651B-2147-4074-9207-AA05F1806632}" type="datetimeFigureOut">
              <a:rPr lang="ru-RU" smtClean="0"/>
              <a:t>29.04.2020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6160D1-EB86-4841-81C9-DDEECF782989}" type="slidenum">
              <a:rPr lang="ru-RU" smtClean="0"/>
              <a:t>‹#›</a:t>
            </a:fld>
            <a:endParaRPr lang="ru-RU"/>
          </a:p>
        </p:txBody>
      </p:sp>
    </p:spTree>
    <p:extLst>
      <p:ext uri="{BB962C8B-B14F-4D97-AF65-F5344CB8AC3E}">
        <p14:creationId xmlns:p14="http://schemas.microsoft.com/office/powerpoint/2010/main" val="3035524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84651B-2147-4074-9207-AA05F1806632}" type="datetimeFigureOut">
              <a:rPr lang="ru-RU" smtClean="0"/>
              <a:t>29.04.2020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6160D1-EB86-4841-81C9-DDEECF782989}" type="slidenum">
              <a:rPr lang="ru-RU" smtClean="0"/>
              <a:t>‹#›</a:t>
            </a:fld>
            <a:endParaRPr lang="ru-RU"/>
          </a:p>
        </p:txBody>
      </p:sp>
    </p:spTree>
    <p:extLst>
      <p:ext uri="{BB962C8B-B14F-4D97-AF65-F5344CB8AC3E}">
        <p14:creationId xmlns:p14="http://schemas.microsoft.com/office/powerpoint/2010/main" val="242676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484651B-2147-4074-9207-AA05F1806632}" type="datetimeFigureOut">
              <a:rPr lang="ru-RU" smtClean="0"/>
              <a:t>29.04.2020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6160D1-EB86-4841-81C9-DDEECF782989}" type="slidenum">
              <a:rPr lang="ru-RU" smtClean="0"/>
              <a:t>‹#›</a:t>
            </a:fld>
            <a:endParaRPr lang="ru-RU"/>
          </a:p>
        </p:txBody>
      </p:sp>
    </p:spTree>
    <p:extLst>
      <p:ext uri="{BB962C8B-B14F-4D97-AF65-F5344CB8AC3E}">
        <p14:creationId xmlns:p14="http://schemas.microsoft.com/office/powerpoint/2010/main" val="1119671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484651B-2147-4074-9207-AA05F1806632}" type="datetimeFigureOut">
              <a:rPr lang="ru-RU" smtClean="0"/>
              <a:t>29.04.2020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6160D1-EB86-4841-81C9-DDEECF782989}" type="slidenum">
              <a:rPr lang="ru-RU" smtClean="0"/>
              <a:t>‹#›</a:t>
            </a:fld>
            <a:endParaRPr lang="ru-RU"/>
          </a:p>
        </p:txBody>
      </p:sp>
    </p:spTree>
    <p:extLst>
      <p:ext uri="{BB962C8B-B14F-4D97-AF65-F5344CB8AC3E}">
        <p14:creationId xmlns:p14="http://schemas.microsoft.com/office/powerpoint/2010/main" val="2045387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484651B-2147-4074-9207-AA05F1806632}" type="datetimeFigureOut">
              <a:rPr lang="ru-RU" smtClean="0"/>
              <a:t>29.04.2020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A6160D1-EB86-4841-81C9-DDEECF782989}" type="slidenum">
              <a:rPr lang="ru-RU" smtClean="0"/>
              <a:t>‹#›</a:t>
            </a:fld>
            <a:endParaRPr lang="ru-RU"/>
          </a:p>
        </p:txBody>
      </p:sp>
    </p:spTree>
    <p:extLst>
      <p:ext uri="{BB962C8B-B14F-4D97-AF65-F5344CB8AC3E}">
        <p14:creationId xmlns:p14="http://schemas.microsoft.com/office/powerpoint/2010/main" val="319568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484651B-2147-4074-9207-AA05F1806632}" type="datetimeFigureOut">
              <a:rPr lang="ru-RU" smtClean="0"/>
              <a:t>29.04.2020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A6160D1-EB86-4841-81C9-DDEECF782989}" type="slidenum">
              <a:rPr lang="ru-RU" smtClean="0"/>
              <a:t>‹#›</a:t>
            </a:fld>
            <a:endParaRPr lang="ru-RU"/>
          </a:p>
        </p:txBody>
      </p:sp>
    </p:spTree>
    <p:extLst>
      <p:ext uri="{BB962C8B-B14F-4D97-AF65-F5344CB8AC3E}">
        <p14:creationId xmlns:p14="http://schemas.microsoft.com/office/powerpoint/2010/main" val="3821850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484651B-2147-4074-9207-AA05F1806632}" type="datetimeFigureOut">
              <a:rPr lang="ru-RU" smtClean="0"/>
              <a:t>29.04.2020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A6160D1-EB86-4841-81C9-DDEECF782989}" type="slidenum">
              <a:rPr lang="ru-RU" smtClean="0"/>
              <a:t>‹#›</a:t>
            </a:fld>
            <a:endParaRPr lang="ru-RU"/>
          </a:p>
        </p:txBody>
      </p:sp>
    </p:spTree>
    <p:extLst>
      <p:ext uri="{BB962C8B-B14F-4D97-AF65-F5344CB8AC3E}">
        <p14:creationId xmlns:p14="http://schemas.microsoft.com/office/powerpoint/2010/main" val="2874780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484651B-2147-4074-9207-AA05F1806632}" type="datetimeFigureOut">
              <a:rPr lang="ru-RU" smtClean="0"/>
              <a:t>29.04.2020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6160D1-EB86-4841-81C9-DDEECF782989}" type="slidenum">
              <a:rPr lang="ru-RU" smtClean="0"/>
              <a:t>‹#›</a:t>
            </a:fld>
            <a:endParaRPr lang="ru-RU"/>
          </a:p>
        </p:txBody>
      </p:sp>
    </p:spTree>
    <p:extLst>
      <p:ext uri="{BB962C8B-B14F-4D97-AF65-F5344CB8AC3E}">
        <p14:creationId xmlns:p14="http://schemas.microsoft.com/office/powerpoint/2010/main" val="1057889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484651B-2147-4074-9207-AA05F1806632}" type="datetimeFigureOut">
              <a:rPr lang="ru-RU" smtClean="0"/>
              <a:t>29.04.2020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6160D1-EB86-4841-81C9-DDEECF782989}" type="slidenum">
              <a:rPr lang="ru-RU" smtClean="0"/>
              <a:t>‹#›</a:t>
            </a:fld>
            <a:endParaRPr lang="ru-RU"/>
          </a:p>
        </p:txBody>
      </p:sp>
    </p:spTree>
    <p:extLst>
      <p:ext uri="{BB962C8B-B14F-4D97-AF65-F5344CB8AC3E}">
        <p14:creationId xmlns:p14="http://schemas.microsoft.com/office/powerpoint/2010/main" val="92261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4651B-2147-4074-9207-AA05F1806632}" type="datetimeFigureOut">
              <a:rPr lang="ru-RU" smtClean="0"/>
              <a:t>29.04.2020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6160D1-EB86-4841-81C9-DDEECF782989}" type="slidenum">
              <a:rPr lang="ru-RU" smtClean="0"/>
              <a:t>‹#›</a:t>
            </a:fld>
            <a:endParaRPr lang="ru-RU"/>
          </a:p>
        </p:txBody>
      </p:sp>
    </p:spTree>
    <p:extLst>
      <p:ext uri="{BB962C8B-B14F-4D97-AF65-F5344CB8AC3E}">
        <p14:creationId xmlns:p14="http://schemas.microsoft.com/office/powerpoint/2010/main" val="4128896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3" y="15310"/>
            <a:ext cx="9132704" cy="6841055"/>
          </a:xfrm>
          <a:prstGeom prst="rect">
            <a:avLst/>
          </a:prstGeom>
        </p:spPr>
      </p:pic>
      <p:sp>
        <p:nvSpPr>
          <p:cNvPr id="4" name="Заголовок 3"/>
          <p:cNvSpPr>
            <a:spLocks noGrp="1"/>
          </p:cNvSpPr>
          <p:nvPr>
            <p:ph type="title"/>
          </p:nvPr>
        </p:nvSpPr>
        <p:spPr>
          <a:xfrm>
            <a:off x="1475656" y="1851661"/>
            <a:ext cx="6408712" cy="3168352"/>
          </a:xfrm>
        </p:spPr>
        <p:txBody>
          <a:bodyPr>
            <a:normAutofit/>
          </a:bodyPr>
          <a:lstStyle/>
          <a:p>
            <a:r>
              <a:rPr lang="uk-UA" sz="2400" b="1" dirty="0" smtClean="0">
                <a:solidFill>
                  <a:schemeClr val="tx2">
                    <a:lumMod val="50000"/>
                  </a:schemeClr>
                </a:solidFill>
                <a:latin typeface="Calibri" pitchFamily="34" charset="0"/>
                <a:cs typeface="Times New Roman" pitchFamily="18" charset="0"/>
              </a:rPr>
              <a:t>Ваша дитина йде до школи</a:t>
            </a:r>
            <a:br>
              <a:rPr lang="uk-UA" sz="2400" b="1" dirty="0" smtClean="0">
                <a:solidFill>
                  <a:schemeClr val="tx2">
                    <a:lumMod val="50000"/>
                  </a:schemeClr>
                </a:solidFill>
                <a:latin typeface="Calibri" pitchFamily="34" charset="0"/>
                <a:cs typeface="Times New Roman" pitchFamily="18" charset="0"/>
              </a:rPr>
            </a:br>
            <a:r>
              <a:rPr lang="uk-UA" sz="2400" b="1" dirty="0" smtClean="0">
                <a:solidFill>
                  <a:schemeClr val="tx2">
                    <a:lumMod val="50000"/>
                  </a:schemeClr>
                </a:solidFill>
                <a:latin typeface="+mn-lt"/>
                <a:cs typeface="Times New Roman" pitchFamily="18" charset="0"/>
              </a:rPr>
              <a:t>Поради</a:t>
            </a:r>
            <a:r>
              <a:rPr lang="uk-UA" sz="2400" b="1" dirty="0" smtClean="0">
                <a:solidFill>
                  <a:schemeClr val="tx2">
                    <a:lumMod val="50000"/>
                  </a:schemeClr>
                </a:solidFill>
                <a:latin typeface="Calibri" pitchFamily="34" charset="0"/>
                <a:cs typeface="Times New Roman" pitchFamily="18" charset="0"/>
              </a:rPr>
              <a:t> та рекомендації батькам </a:t>
            </a:r>
            <a:br>
              <a:rPr lang="uk-UA" sz="2400" b="1" dirty="0" smtClean="0">
                <a:solidFill>
                  <a:schemeClr val="tx2">
                    <a:lumMod val="50000"/>
                  </a:schemeClr>
                </a:solidFill>
                <a:latin typeface="Calibri" pitchFamily="34" charset="0"/>
                <a:cs typeface="Times New Roman" pitchFamily="18" charset="0"/>
              </a:rPr>
            </a:br>
            <a:r>
              <a:rPr lang="uk-UA" sz="2400" b="1" dirty="0" smtClean="0">
                <a:solidFill>
                  <a:schemeClr val="tx2">
                    <a:lumMod val="50000"/>
                  </a:schemeClr>
                </a:solidFill>
                <a:latin typeface="Calibri" pitchFamily="34" charset="0"/>
                <a:cs typeface="Times New Roman" pitchFamily="18" charset="0"/>
              </a:rPr>
              <a:t>майбутніх першокласників</a:t>
            </a:r>
            <a:br>
              <a:rPr lang="uk-UA" sz="2400" b="1" dirty="0" smtClean="0">
                <a:solidFill>
                  <a:schemeClr val="tx2">
                    <a:lumMod val="50000"/>
                  </a:schemeClr>
                </a:solidFill>
                <a:latin typeface="Calibri" pitchFamily="34" charset="0"/>
                <a:cs typeface="Times New Roman" pitchFamily="18" charset="0"/>
              </a:rPr>
            </a:br>
            <a:r>
              <a:rPr lang="uk-UA" sz="2400" b="1" dirty="0" smtClean="0">
                <a:solidFill>
                  <a:schemeClr val="tx2">
                    <a:lumMod val="50000"/>
                  </a:schemeClr>
                </a:solidFill>
                <a:latin typeface="Calibri" pitchFamily="34" charset="0"/>
                <a:cs typeface="Times New Roman" pitchFamily="18" charset="0"/>
              </a:rPr>
              <a:t/>
            </a:r>
            <a:br>
              <a:rPr lang="uk-UA" sz="2400" b="1" dirty="0" smtClean="0">
                <a:solidFill>
                  <a:schemeClr val="tx2">
                    <a:lumMod val="50000"/>
                  </a:schemeClr>
                </a:solidFill>
                <a:latin typeface="Calibri" pitchFamily="34" charset="0"/>
                <a:cs typeface="Times New Roman" pitchFamily="18" charset="0"/>
              </a:rPr>
            </a:br>
            <a:r>
              <a:rPr lang="uk-UA" sz="2400" b="1" dirty="0">
                <a:solidFill>
                  <a:schemeClr val="tx2">
                    <a:lumMod val="50000"/>
                  </a:schemeClr>
                </a:solidFill>
                <a:latin typeface="Calibri" pitchFamily="34" charset="0"/>
                <a:cs typeface="Times New Roman" pitchFamily="18" charset="0"/>
              </a:rPr>
              <a:t/>
            </a:r>
            <a:br>
              <a:rPr lang="uk-UA" sz="2400" b="1" dirty="0">
                <a:solidFill>
                  <a:schemeClr val="tx2">
                    <a:lumMod val="50000"/>
                  </a:schemeClr>
                </a:solidFill>
                <a:latin typeface="Calibri" pitchFamily="34" charset="0"/>
                <a:cs typeface="Times New Roman" pitchFamily="18" charset="0"/>
              </a:rPr>
            </a:br>
            <a:r>
              <a:rPr lang="uk-UA" sz="2400" b="1" dirty="0" smtClean="0">
                <a:solidFill>
                  <a:schemeClr val="tx2">
                    <a:lumMod val="50000"/>
                  </a:schemeClr>
                </a:solidFill>
                <a:latin typeface="Calibri" pitchFamily="34" charset="0"/>
                <a:cs typeface="Times New Roman" pitchFamily="18" charset="0"/>
              </a:rPr>
              <a:t>Презентацію підготувала вчитель-логопед Біла Ганна Сергіївна</a:t>
            </a:r>
            <a:endParaRPr lang="ru-RU" sz="2400" b="1" dirty="0">
              <a:solidFill>
                <a:schemeClr val="tx2">
                  <a:lumMod val="50000"/>
                </a:schemeClr>
              </a:solidFill>
              <a:latin typeface="Calibri" pitchFamily="34" charset="0"/>
              <a:cs typeface="Times New Roman" pitchFamily="18" charset="0"/>
            </a:endParaRPr>
          </a:p>
        </p:txBody>
      </p:sp>
    </p:spTree>
    <p:extLst>
      <p:ext uri="{BB962C8B-B14F-4D97-AF65-F5344CB8AC3E}">
        <p14:creationId xmlns:p14="http://schemas.microsoft.com/office/powerpoint/2010/main" val="3046636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4" y="12397"/>
            <a:ext cx="9135616" cy="6854243"/>
          </a:xfrm>
          <a:prstGeom prst="rect">
            <a:avLst/>
          </a:prstGeom>
        </p:spPr>
      </p:pic>
      <p:sp>
        <p:nvSpPr>
          <p:cNvPr id="2" name="Заголовок 1"/>
          <p:cNvSpPr>
            <a:spLocks noGrp="1"/>
          </p:cNvSpPr>
          <p:nvPr>
            <p:ph type="title"/>
          </p:nvPr>
        </p:nvSpPr>
        <p:spPr>
          <a:xfrm>
            <a:off x="467544" y="980728"/>
            <a:ext cx="8219256" cy="4608512"/>
          </a:xfrm>
        </p:spPr>
        <p:txBody>
          <a:bodyPr>
            <a:noAutofit/>
          </a:bodyPr>
          <a:lstStyle/>
          <a:p>
            <a:pPr>
              <a:lnSpc>
                <a:spcPct val="115000"/>
              </a:lnSpc>
              <a:spcAft>
                <a:spcPts val="1000"/>
              </a:spcAft>
            </a:pPr>
            <a:r>
              <a:rPr lang="uk-UA" sz="2400" b="1" dirty="0" smtClean="0">
                <a:effectLst/>
                <a:latin typeface="Calibri" pitchFamily="34" charset="0"/>
                <a:ea typeface="Calibri"/>
                <a:cs typeface="Times New Roman"/>
              </a:rPr>
              <a:t>Шановні батьки, ось Ви і підійшли до хвилюючої миті,коли </a:t>
            </a:r>
            <a:r>
              <a:rPr lang="uk-UA" sz="2400" b="1" dirty="0" smtClean="0">
                <a:effectLst/>
                <a:latin typeface="Calibri" pitchFamily="34" charset="0"/>
                <a:ea typeface="Calibri"/>
                <a:cs typeface="Times New Roman"/>
              </a:rPr>
              <a:t>Ваша </a:t>
            </a:r>
            <a:r>
              <a:rPr lang="uk-UA" sz="2400" b="1" dirty="0" smtClean="0">
                <a:effectLst/>
                <a:latin typeface="Calibri" pitchFamily="34" charset="0"/>
                <a:ea typeface="Calibri"/>
                <a:cs typeface="Times New Roman"/>
              </a:rPr>
              <a:t>дитина, в перший раз піде до школи в 1й клас. </a:t>
            </a:r>
            <a:r>
              <a:rPr lang="uk-UA" sz="2400" b="1" dirty="0">
                <a:latin typeface="Calibri" pitchFamily="34" charset="0"/>
                <a:ea typeface="Calibri"/>
                <a:cs typeface="Times New Roman"/>
              </a:rPr>
              <a:t>Я</a:t>
            </a:r>
            <a:r>
              <a:rPr lang="uk-UA" sz="2400" b="1" dirty="0" smtClean="0">
                <a:effectLst/>
                <a:latin typeface="Calibri" pitchFamily="34" charset="0"/>
                <a:ea typeface="Calibri"/>
                <a:cs typeface="Times New Roman"/>
              </a:rPr>
              <a:t> </a:t>
            </a:r>
            <a:r>
              <a:rPr lang="uk-UA" sz="2400" b="1" dirty="0" smtClean="0">
                <a:effectLst/>
                <a:latin typeface="Calibri" pitchFamily="34" charset="0"/>
                <a:ea typeface="Calibri"/>
                <a:cs typeface="Times New Roman"/>
              </a:rPr>
              <a:t>впевнена</a:t>
            </a:r>
            <a:r>
              <a:rPr lang="uk-UA" sz="2400" b="1" dirty="0" smtClean="0">
                <a:effectLst/>
                <a:latin typeface="Calibri" pitchFamily="34" charset="0"/>
                <a:ea typeface="Calibri"/>
                <a:cs typeface="Times New Roman"/>
              </a:rPr>
              <a:t>, Вас </a:t>
            </a:r>
            <a:r>
              <a:rPr lang="uk-UA" sz="2400" b="1" dirty="0" smtClean="0">
                <a:effectLst/>
                <a:latin typeface="Calibri" pitchFamily="34" charset="0"/>
                <a:ea typeface="Calibri"/>
                <a:cs typeface="Times New Roman"/>
              </a:rPr>
              <a:t>переповнюють емоції та різні хвилювання, і Ви, звісно, дуже б хотіли, щоб навчання у Вашого школяра вдавалося з легкістю. Для цього дитину слід підготувати. Пропоную Вашій увазі основні поради від мене, вчителя-логопеда, на які аспекти слід звернути увагу, щоб навчання було у задоволення.</a:t>
            </a:r>
            <a:r>
              <a:rPr lang="ru-RU" sz="2400" dirty="0">
                <a:latin typeface="Calibri" pitchFamily="34" charset="0"/>
                <a:ea typeface="Calibri"/>
                <a:cs typeface="Times New Roman"/>
              </a:rPr>
              <a:t/>
            </a:r>
            <a:br>
              <a:rPr lang="ru-RU" sz="2400" dirty="0">
                <a:latin typeface="Calibri" pitchFamily="34" charset="0"/>
                <a:ea typeface="Calibri"/>
                <a:cs typeface="Times New Roman"/>
              </a:rPr>
            </a:br>
            <a:endParaRPr lang="ru-RU" sz="2400" dirty="0">
              <a:solidFill>
                <a:schemeClr val="tx2">
                  <a:lumMod val="75000"/>
                </a:schemeClr>
              </a:solidFill>
              <a:latin typeface="Calibri" pitchFamily="34" charset="0"/>
              <a:cs typeface="Times New Roman" pitchFamily="18" charset="0"/>
            </a:endParaRPr>
          </a:p>
        </p:txBody>
      </p:sp>
    </p:spTree>
    <p:extLst>
      <p:ext uri="{BB962C8B-B14F-4D97-AF65-F5344CB8AC3E}">
        <p14:creationId xmlns:p14="http://schemas.microsoft.com/office/powerpoint/2010/main" val="332801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79"/>
            <a:ext cx="9144000" cy="6866088"/>
          </a:xfrm>
          <a:prstGeom prst="rect">
            <a:avLst/>
          </a:prstGeom>
        </p:spPr>
      </p:pic>
      <p:sp>
        <p:nvSpPr>
          <p:cNvPr id="2" name="Заголовок 1"/>
          <p:cNvSpPr>
            <a:spLocks noGrp="1"/>
          </p:cNvSpPr>
          <p:nvPr>
            <p:ph type="title"/>
          </p:nvPr>
        </p:nvSpPr>
        <p:spPr>
          <a:xfrm>
            <a:off x="457200" y="908720"/>
            <a:ext cx="8229600" cy="4608512"/>
          </a:xfrm>
        </p:spPr>
        <p:txBody>
          <a:bodyPr>
            <a:normAutofit fontScale="90000"/>
          </a:bodyPr>
          <a:lstStyle/>
          <a:p>
            <a:r>
              <a:rPr lang="uk-UA" b="1" dirty="0" smtClean="0"/>
              <a:t/>
            </a:r>
            <a:br>
              <a:rPr lang="uk-UA" b="1" dirty="0" smtClean="0"/>
            </a:br>
            <a:r>
              <a:rPr lang="uk-UA" b="1" dirty="0" smtClean="0">
                <a:latin typeface="Calibri" pitchFamily="34" charset="0"/>
                <a:cs typeface="Times New Roman" pitchFamily="18" charset="0"/>
              </a:rPr>
              <a:t>«</a:t>
            </a:r>
            <a:r>
              <a:rPr lang="uk-UA" b="1" dirty="0">
                <a:latin typeface="Calibri" pitchFamily="34" charset="0"/>
                <a:cs typeface="Times New Roman" pitchFamily="18" charset="0"/>
              </a:rPr>
              <a:t>Якщо хочеш дитину навчити писати грамотно, спочатку навчи її чітко і правильно вимовляти, проговорювати слово, речення, текст, чітко кожен звук</a:t>
            </a:r>
            <a:r>
              <a:rPr lang="uk-UA" b="1" dirty="0" smtClean="0">
                <a:latin typeface="Calibri" pitchFamily="34" charset="0"/>
                <a:cs typeface="Times New Roman" pitchFamily="18" charset="0"/>
              </a:rPr>
              <a:t>»</a:t>
            </a:r>
            <a:br>
              <a:rPr lang="uk-UA" b="1" dirty="0" smtClean="0">
                <a:latin typeface="Calibri" pitchFamily="34" charset="0"/>
                <a:cs typeface="Times New Roman" pitchFamily="18" charset="0"/>
              </a:rPr>
            </a:br>
            <a:r>
              <a:rPr lang="uk-UA" b="1" dirty="0" smtClean="0">
                <a:latin typeface="Calibri" pitchFamily="34" charset="0"/>
                <a:cs typeface="Times New Roman" pitchFamily="18" charset="0"/>
              </a:rPr>
              <a:t> </a:t>
            </a:r>
            <a:r>
              <a:rPr lang="uk-UA" b="1" dirty="0">
                <a:latin typeface="Calibri" pitchFamily="34" charset="0"/>
                <a:cs typeface="Times New Roman" pitchFamily="18" charset="0"/>
              </a:rPr>
              <a:t>П. С. </a:t>
            </a:r>
            <a:r>
              <a:rPr lang="uk-UA" b="1" dirty="0" err="1">
                <a:latin typeface="Calibri" pitchFamily="34" charset="0"/>
                <a:cs typeface="Times New Roman" pitchFamily="18" charset="0"/>
              </a:rPr>
              <a:t>Тоцький</a:t>
            </a:r>
            <a:r>
              <a:rPr lang="ru-RU" dirty="0">
                <a:latin typeface="Calibri" pitchFamily="34" charset="0"/>
                <a:cs typeface="Times New Roman" pitchFamily="18" charset="0"/>
              </a:rPr>
              <a:t/>
            </a:r>
            <a:br>
              <a:rPr lang="ru-RU" dirty="0">
                <a:latin typeface="Calibri" pitchFamily="34" charset="0"/>
                <a:cs typeface="Times New Roman" pitchFamily="18" charset="0"/>
              </a:rPr>
            </a:br>
            <a:endParaRPr lang="ru-RU" dirty="0">
              <a:latin typeface="Calibri" pitchFamily="34" charset="0"/>
              <a:cs typeface="Times New Roman" pitchFamily="18" charset="0"/>
            </a:endParaRPr>
          </a:p>
        </p:txBody>
      </p:sp>
    </p:spTree>
    <p:extLst>
      <p:ext uri="{BB962C8B-B14F-4D97-AF65-F5344CB8AC3E}">
        <p14:creationId xmlns:p14="http://schemas.microsoft.com/office/powerpoint/2010/main" val="2409767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910"/>
            <a:ext cx="9144000" cy="6866088"/>
          </a:xfrm>
          <a:prstGeom prst="rect">
            <a:avLst/>
          </a:prstGeom>
        </p:spPr>
      </p:pic>
      <p:sp>
        <p:nvSpPr>
          <p:cNvPr id="4" name="Заголовок 3"/>
          <p:cNvSpPr>
            <a:spLocks noGrp="1"/>
          </p:cNvSpPr>
          <p:nvPr>
            <p:ph type="title"/>
          </p:nvPr>
        </p:nvSpPr>
        <p:spPr>
          <a:xfrm>
            <a:off x="457200" y="908720"/>
            <a:ext cx="8229600" cy="4968552"/>
          </a:xfrm>
        </p:spPr>
        <p:txBody>
          <a:bodyPr>
            <a:normAutofit fontScale="90000"/>
          </a:bodyPr>
          <a:lstStyle/>
          <a:p>
            <a:r>
              <a:rPr lang="uk-UA" sz="2400" b="1" dirty="0">
                <a:latin typeface="Calibri" pitchFamily="34" charset="0"/>
              </a:rPr>
              <a:t/>
            </a:r>
            <a:br>
              <a:rPr lang="uk-UA" sz="2400" b="1" dirty="0">
                <a:latin typeface="Calibri" pitchFamily="34" charset="0"/>
              </a:rPr>
            </a:br>
            <a:r>
              <a:rPr lang="uk-UA" sz="2400" b="1" dirty="0" smtClean="0">
                <a:latin typeface="Calibri" pitchFamily="34" charset="0"/>
              </a:rPr>
              <a:t>На </a:t>
            </a:r>
            <a:r>
              <a:rPr lang="uk-UA" sz="2400" b="1" dirty="0">
                <a:latin typeface="Calibri" pitchFamily="34" charset="0"/>
              </a:rPr>
              <a:t>той час, коли Ваша дитина піде до школи, вона повинна володіти грамотною фразою, розгорнутою мовою, об’ємом знань, умінь і навичок, які передбачені програмою дошкільної освіти. Для чого це необхідно? Всі помилки, які роблять діти у вимові, школярі згодом переносять на письмо. А, враховуючі, що мовленнєвий розвиток продовжується ще під час шкільного навчання, вони можуть спричинити різноманітні стійкі порушення у засвоєнні шкільних знань, насамперед з предметів мовного циклу: читання, письма, рідної мови. Порушення мовлення значно ускладнюють засвоєння дитиною іноземних мов, які у багатьох школах тепер вивчаються з 1го класу.</a:t>
            </a:r>
            <a:r>
              <a:rPr lang="ru-RU" sz="2400" dirty="0">
                <a:latin typeface="Calibri" pitchFamily="34" charset="0"/>
              </a:rPr>
              <a:t/>
            </a:r>
            <a:br>
              <a:rPr lang="ru-RU" sz="2400" dirty="0">
                <a:latin typeface="Calibri" pitchFamily="34" charset="0"/>
              </a:rPr>
            </a:br>
            <a:endParaRPr lang="ru-RU" sz="2400" dirty="0">
              <a:latin typeface="Calibri" pitchFamily="34" charset="0"/>
              <a:cs typeface="Times New Roman" pitchFamily="18" charset="0"/>
            </a:endParaRPr>
          </a:p>
        </p:txBody>
      </p:sp>
    </p:spTree>
    <p:extLst>
      <p:ext uri="{BB962C8B-B14F-4D97-AF65-F5344CB8AC3E}">
        <p14:creationId xmlns:p14="http://schemas.microsoft.com/office/powerpoint/2010/main" val="3020969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54" y="0"/>
            <a:ext cx="9130146" cy="6846514"/>
          </a:xfrm>
          <a:prstGeom prst="rect">
            <a:avLst/>
          </a:prstGeom>
        </p:spPr>
      </p:pic>
      <p:sp>
        <p:nvSpPr>
          <p:cNvPr id="2" name="Заголовок 1"/>
          <p:cNvSpPr>
            <a:spLocks noGrp="1"/>
          </p:cNvSpPr>
          <p:nvPr>
            <p:ph type="title"/>
          </p:nvPr>
        </p:nvSpPr>
        <p:spPr>
          <a:xfrm>
            <a:off x="457200" y="836712"/>
            <a:ext cx="8229600" cy="4824536"/>
          </a:xfrm>
        </p:spPr>
        <p:txBody>
          <a:bodyPr>
            <a:normAutofit/>
          </a:bodyPr>
          <a:lstStyle/>
          <a:p>
            <a:pPr>
              <a:lnSpc>
                <a:spcPct val="115000"/>
              </a:lnSpc>
              <a:spcAft>
                <a:spcPts val="1000"/>
              </a:spcAft>
            </a:pPr>
            <a:r>
              <a:rPr lang="uk-UA" sz="2800" b="1" dirty="0" smtClean="0">
                <a:effectLst/>
                <a:latin typeface="Calibri" pitchFamily="34" charset="0"/>
                <a:ea typeface="Calibri"/>
                <a:cs typeface="Times New Roman"/>
              </a:rPr>
              <a:t>Вченими встановлено, що діти, які йдуть до школи з вадами мовлення, набагато гірше підготовлені до навчання. Такі діти мало і неохоче читають, отже менше знають, у них обмежений словниковий запас. Неуважне ставлення батьків до мовлення дитини в подальшому позначається, як на якості читання, так і грамотності та розумінні прочитаного.</a:t>
            </a:r>
            <a:r>
              <a:rPr lang="ru-RU" sz="2800" dirty="0">
                <a:latin typeface="Calibri" pitchFamily="34" charset="0"/>
                <a:ea typeface="Calibri"/>
                <a:cs typeface="Times New Roman"/>
              </a:rPr>
              <a:t/>
            </a:r>
            <a:br>
              <a:rPr lang="ru-RU" sz="2800" dirty="0">
                <a:latin typeface="Calibri" pitchFamily="34" charset="0"/>
                <a:ea typeface="Calibri"/>
                <a:cs typeface="Times New Roman"/>
              </a:rPr>
            </a:br>
            <a:endParaRPr lang="ru-RU" sz="2800" dirty="0">
              <a:latin typeface="Calibri" pitchFamily="34" charset="0"/>
            </a:endParaRPr>
          </a:p>
        </p:txBody>
      </p:sp>
    </p:spTree>
    <p:extLst>
      <p:ext uri="{BB962C8B-B14F-4D97-AF65-F5344CB8AC3E}">
        <p14:creationId xmlns:p14="http://schemas.microsoft.com/office/powerpoint/2010/main" val="3198259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66088"/>
          </a:xfrm>
          <a:prstGeom prst="rect">
            <a:avLst/>
          </a:prstGeom>
        </p:spPr>
      </p:pic>
      <p:sp>
        <p:nvSpPr>
          <p:cNvPr id="2" name="Заголовок 1"/>
          <p:cNvSpPr>
            <a:spLocks noGrp="1"/>
          </p:cNvSpPr>
          <p:nvPr>
            <p:ph type="title"/>
          </p:nvPr>
        </p:nvSpPr>
        <p:spPr>
          <a:xfrm>
            <a:off x="395536" y="404664"/>
            <a:ext cx="8445624" cy="5976664"/>
          </a:xfrm>
        </p:spPr>
        <p:txBody>
          <a:bodyPr>
            <a:noAutofit/>
          </a:bodyPr>
          <a:lstStyle/>
          <a:p>
            <a:pPr>
              <a:lnSpc>
                <a:spcPct val="115000"/>
              </a:lnSpc>
              <a:spcAft>
                <a:spcPts val="1000"/>
              </a:spcAft>
            </a:pPr>
            <a:r>
              <a:rPr lang="uk-UA" sz="2800" b="1" dirty="0" smtClean="0">
                <a:effectLst/>
                <a:latin typeface="Calibri" pitchFamily="34" charset="0"/>
                <a:ea typeface="Calibri"/>
                <a:cs typeface="Times New Roman"/>
              </a:rPr>
              <a:t/>
            </a:r>
            <a:br>
              <a:rPr lang="uk-UA" sz="2800" b="1" dirty="0" smtClean="0">
                <a:effectLst/>
                <a:latin typeface="Calibri" pitchFamily="34" charset="0"/>
                <a:ea typeface="Calibri"/>
                <a:cs typeface="Times New Roman"/>
              </a:rPr>
            </a:br>
            <a:r>
              <a:rPr lang="uk-UA" sz="2800" b="1" dirty="0" smtClean="0">
                <a:effectLst/>
                <a:latin typeface="Calibri" pitchFamily="34" charset="0"/>
                <a:ea typeface="Calibri"/>
                <a:cs typeface="Times New Roman"/>
              </a:rPr>
              <a:t/>
            </a:r>
            <a:br>
              <a:rPr lang="uk-UA" sz="2800" b="1" dirty="0" smtClean="0">
                <a:effectLst/>
                <a:latin typeface="Calibri" pitchFamily="34" charset="0"/>
                <a:ea typeface="Calibri"/>
                <a:cs typeface="Times New Roman"/>
              </a:rPr>
            </a:br>
            <a:r>
              <a:rPr lang="uk-UA" sz="2800" b="1" dirty="0" smtClean="0">
                <a:effectLst/>
                <a:latin typeface="Calibri" pitchFamily="34" charset="0"/>
                <a:ea typeface="Calibri"/>
                <a:cs typeface="Times New Roman"/>
              </a:rPr>
              <a:t>Тому, якщо Ваша дитина п’ятирічного віку говорить неправильно, навіть кілька звуків, їй слід відвідувати логопедичні заняття. А може недоліки самі пройдуть? До речі, так вважають немало батьків. Але доведено, що з віком дефект мови входить у звичку, закріплюються у слуховій пам’яті, важкі порушення впливають на розумовий розвиток дитини, якщо їй вчасно не буде надана відповідна допомого спеціаліста. Тому виховання чистої і правильної вимови всіх звуків рідної мови повинно бути закінчене в дитячому садку.</a:t>
            </a:r>
            <a:r>
              <a:rPr lang="ru-RU" sz="2800" dirty="0">
                <a:latin typeface="Calibri" pitchFamily="34" charset="0"/>
                <a:ea typeface="Calibri"/>
                <a:cs typeface="Times New Roman"/>
              </a:rPr>
              <a:t/>
            </a:r>
            <a:br>
              <a:rPr lang="ru-RU" sz="2800" dirty="0">
                <a:latin typeface="Calibri" pitchFamily="34" charset="0"/>
                <a:ea typeface="Calibri"/>
                <a:cs typeface="Times New Roman"/>
              </a:rPr>
            </a:br>
            <a:endParaRPr lang="ru-RU" sz="2800" dirty="0">
              <a:latin typeface="Calibri" pitchFamily="34" charset="0"/>
            </a:endParaRPr>
          </a:p>
        </p:txBody>
      </p:sp>
    </p:spTree>
    <p:extLst>
      <p:ext uri="{BB962C8B-B14F-4D97-AF65-F5344CB8AC3E}">
        <p14:creationId xmlns:p14="http://schemas.microsoft.com/office/powerpoint/2010/main" val="1300772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79"/>
            <a:ext cx="9144000" cy="6866088"/>
          </a:xfrm>
          <a:prstGeom prst="rect">
            <a:avLst/>
          </a:prstGeom>
        </p:spPr>
      </p:pic>
      <p:sp>
        <p:nvSpPr>
          <p:cNvPr id="2" name="Заголовок 1"/>
          <p:cNvSpPr>
            <a:spLocks noGrp="1"/>
          </p:cNvSpPr>
          <p:nvPr>
            <p:ph type="title"/>
          </p:nvPr>
        </p:nvSpPr>
        <p:spPr>
          <a:xfrm>
            <a:off x="457200" y="620688"/>
            <a:ext cx="8229600" cy="5328592"/>
          </a:xfrm>
        </p:spPr>
        <p:txBody>
          <a:bodyPr>
            <a:noAutofit/>
          </a:bodyPr>
          <a:lstStyle/>
          <a:p>
            <a:pPr>
              <a:lnSpc>
                <a:spcPct val="115000"/>
              </a:lnSpc>
              <a:spcAft>
                <a:spcPts val="1000"/>
              </a:spcAft>
            </a:pPr>
            <a:r>
              <a:rPr lang="uk-UA" sz="2400" b="1" dirty="0" smtClean="0">
                <a:effectLst/>
                <a:latin typeface="Calibri" pitchFamily="34" charset="0"/>
                <a:ea typeface="Calibri"/>
                <a:cs typeface="Times New Roman"/>
              </a:rPr>
              <a:t/>
            </a:r>
            <a:br>
              <a:rPr lang="uk-UA" sz="2400" b="1" dirty="0" smtClean="0">
                <a:effectLst/>
                <a:latin typeface="Calibri" pitchFamily="34" charset="0"/>
                <a:ea typeface="Calibri"/>
                <a:cs typeface="Times New Roman"/>
              </a:rPr>
            </a:br>
            <a:r>
              <a:rPr lang="uk-UA" sz="2400" b="1" dirty="0" smtClean="0">
                <a:effectLst/>
                <a:latin typeface="Calibri" pitchFamily="34" charset="0"/>
                <a:ea typeface="Calibri"/>
                <a:cs typeface="Times New Roman"/>
              </a:rPr>
              <a:t>Більшість батьків хвилює лише неправильна звуковимова дитини, і дуже рідко звертається увага на недорозвинення лексичної та граматичної сторони мовлення. Не забувайте, що всі сторони мовлення формуються, розвиваються і функціонують у єдності та нерозривно пов’язані між собою. Тому важливо коригувати звуковимови, збагачувати словник, формувати граматичні категорії (рід, число, відмінки, час, вид), зв’язне мовлення та розвивати мислення, увагу та пам'ять. Тільки за таких умов навчання буде легким, всебічним і сприятиме гармонійному розвитку малюка</a:t>
            </a:r>
            <a:r>
              <a:rPr lang="uk-UA" sz="2800" b="1" dirty="0" smtClean="0">
                <a:effectLst/>
                <a:latin typeface="Calibri" pitchFamily="34" charset="0"/>
                <a:ea typeface="Calibri"/>
                <a:cs typeface="Times New Roman"/>
              </a:rPr>
              <a:t>.</a:t>
            </a:r>
            <a:r>
              <a:rPr lang="ru-RU" sz="2800" dirty="0">
                <a:latin typeface="Calibri" pitchFamily="34" charset="0"/>
                <a:ea typeface="Calibri"/>
                <a:cs typeface="Times New Roman"/>
              </a:rPr>
              <a:t/>
            </a:r>
            <a:br>
              <a:rPr lang="ru-RU" sz="2800" dirty="0">
                <a:latin typeface="Calibri" pitchFamily="34" charset="0"/>
                <a:ea typeface="Calibri"/>
                <a:cs typeface="Times New Roman"/>
              </a:rPr>
            </a:br>
            <a:endParaRPr lang="ru-RU" sz="2800" dirty="0">
              <a:latin typeface="Calibri" pitchFamily="34" charset="0"/>
            </a:endParaRPr>
          </a:p>
        </p:txBody>
      </p:sp>
    </p:spTree>
    <p:extLst>
      <p:ext uri="{BB962C8B-B14F-4D97-AF65-F5344CB8AC3E}">
        <p14:creationId xmlns:p14="http://schemas.microsoft.com/office/powerpoint/2010/main" val="2883956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1" cy="6858000"/>
          </a:xfrm>
          <a:prstGeom prst="rect">
            <a:avLst/>
          </a:prstGeom>
        </p:spPr>
      </p:pic>
      <p:sp>
        <p:nvSpPr>
          <p:cNvPr id="2" name="Заголовок 1"/>
          <p:cNvSpPr>
            <a:spLocks noGrp="1"/>
          </p:cNvSpPr>
          <p:nvPr>
            <p:ph type="title"/>
          </p:nvPr>
        </p:nvSpPr>
        <p:spPr>
          <a:xfrm>
            <a:off x="457200" y="548680"/>
            <a:ext cx="8229600" cy="5472608"/>
          </a:xfrm>
        </p:spPr>
        <p:txBody>
          <a:bodyPr>
            <a:normAutofit/>
          </a:bodyPr>
          <a:lstStyle/>
          <a:p>
            <a:endParaRPr lang="ru-RU" sz="2400" dirty="0">
              <a:latin typeface="Calibri" pitchFamily="34" charset="0"/>
            </a:endParaRPr>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930275"/>
            <a:ext cx="8208912" cy="499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9429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a:xfrm>
            <a:off x="1043608" y="764704"/>
            <a:ext cx="7416824" cy="3456384"/>
          </a:xfrm>
        </p:spPr>
        <p:txBody>
          <a:bodyPr>
            <a:normAutofit/>
          </a:bodyPr>
          <a:lstStyle/>
          <a:p>
            <a:r>
              <a:rPr lang="uk-UA" sz="2800" b="1" dirty="0" smtClean="0">
                <a:solidFill>
                  <a:schemeClr val="tx2">
                    <a:lumMod val="50000"/>
                  </a:schemeClr>
                </a:solidFill>
              </a:rPr>
              <a:t/>
            </a:r>
            <a:br>
              <a:rPr lang="uk-UA" sz="2800" b="1" dirty="0" smtClean="0">
                <a:solidFill>
                  <a:schemeClr val="tx2">
                    <a:lumMod val="50000"/>
                  </a:schemeClr>
                </a:solidFill>
              </a:rPr>
            </a:br>
            <a:r>
              <a:rPr lang="uk-UA" sz="2800" b="1" dirty="0" smtClean="0">
                <a:solidFill>
                  <a:schemeClr val="tx2">
                    <a:lumMod val="50000"/>
                  </a:schemeClr>
                </a:solidFill>
              </a:rPr>
              <a:t>Бажаю </a:t>
            </a:r>
            <a:r>
              <a:rPr lang="uk-UA" sz="2800" b="1" dirty="0">
                <a:solidFill>
                  <a:schemeClr val="tx2">
                    <a:lumMod val="50000"/>
                  </a:schemeClr>
                </a:solidFill>
              </a:rPr>
              <a:t>Вам успіхів!</a:t>
            </a:r>
            <a:r>
              <a:rPr lang="ru-RU" sz="2800" b="1" dirty="0">
                <a:solidFill>
                  <a:schemeClr val="tx2">
                    <a:lumMod val="50000"/>
                  </a:schemeClr>
                </a:solidFill>
              </a:rPr>
              <a:t/>
            </a:r>
            <a:br>
              <a:rPr lang="ru-RU" sz="2800" b="1" dirty="0">
                <a:solidFill>
                  <a:schemeClr val="tx2">
                    <a:lumMod val="50000"/>
                  </a:schemeClr>
                </a:solidFill>
              </a:rPr>
            </a:br>
            <a:r>
              <a:rPr lang="uk-UA" sz="2800" b="1" dirty="0">
                <a:solidFill>
                  <a:schemeClr val="tx2">
                    <a:lumMod val="50000"/>
                  </a:schemeClr>
                </a:solidFill>
              </a:rPr>
              <a:t>З повагою, </a:t>
            </a:r>
            <a:r>
              <a:rPr lang="uk-UA" sz="2800" b="1" dirty="0" smtClean="0">
                <a:solidFill>
                  <a:schemeClr val="tx2">
                    <a:lumMod val="50000"/>
                  </a:schemeClr>
                </a:solidFill>
              </a:rPr>
              <a:t>вчитель-логопед ,</a:t>
            </a:r>
            <a:br>
              <a:rPr lang="uk-UA" sz="2800" b="1" dirty="0" smtClean="0">
                <a:solidFill>
                  <a:schemeClr val="tx2">
                    <a:lumMod val="50000"/>
                  </a:schemeClr>
                </a:solidFill>
              </a:rPr>
            </a:br>
            <a:r>
              <a:rPr lang="uk-UA" sz="2800" b="1" dirty="0" smtClean="0">
                <a:solidFill>
                  <a:schemeClr val="tx2">
                    <a:lumMod val="50000"/>
                  </a:schemeClr>
                </a:solidFill>
              </a:rPr>
              <a:t>Біла </a:t>
            </a:r>
            <a:r>
              <a:rPr lang="uk-UA" sz="2800" b="1" dirty="0">
                <a:solidFill>
                  <a:schemeClr val="tx2">
                    <a:lumMod val="50000"/>
                  </a:schemeClr>
                </a:solidFill>
              </a:rPr>
              <a:t>Ганна Сергіївна </a:t>
            </a:r>
            <a:r>
              <a:rPr lang="ru-RU" sz="2800" b="1" dirty="0">
                <a:solidFill>
                  <a:schemeClr val="tx2">
                    <a:lumMod val="50000"/>
                  </a:schemeClr>
                </a:solidFill>
              </a:rPr>
              <a:t/>
            </a:r>
            <a:br>
              <a:rPr lang="ru-RU" sz="2800" b="1" dirty="0">
                <a:solidFill>
                  <a:schemeClr val="tx2">
                    <a:lumMod val="50000"/>
                  </a:schemeClr>
                </a:solidFill>
              </a:rPr>
            </a:br>
            <a:endParaRPr lang="ru-RU" sz="2800" b="1" dirty="0">
              <a:solidFill>
                <a:schemeClr val="tx2">
                  <a:lumMod val="50000"/>
                </a:schemeClr>
              </a:solidFill>
              <a:latin typeface="+mn-lt"/>
            </a:endParaRPr>
          </a:p>
        </p:txBody>
      </p:sp>
    </p:spTree>
    <p:extLst>
      <p:ext uri="{BB962C8B-B14F-4D97-AF65-F5344CB8AC3E}">
        <p14:creationId xmlns:p14="http://schemas.microsoft.com/office/powerpoint/2010/main" val="1561211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144</Words>
  <Application>Microsoft Office PowerPoint</Application>
  <PresentationFormat>Экран (4:3)</PresentationFormat>
  <Paragraphs>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Ваша дитина йде до школи Поради та рекомендації батькам  майбутніх першокласників   Презентацію підготувала вчитель-логопед Біла Ганна Сергіївна</vt:lpstr>
      <vt:lpstr>Шановні батьки, ось Ви і підійшли до хвилюючої миті,коли Ваша дитина, в перший раз піде до школи в 1й клас. Я впевнена, Вас переповнюють емоції та різні хвилювання, і Ви, звісно, дуже б хотіли, щоб навчання у Вашого школяра вдавалося з легкістю. Для цього дитину слід підготувати. Пропоную Вашій увазі основні поради від мене, вчителя-логопеда, на які аспекти слід звернути увагу, щоб навчання було у задоволення. </vt:lpstr>
      <vt:lpstr> «Якщо хочеш дитину навчити писати грамотно, спочатку навчи її чітко і правильно вимовляти, проговорювати слово, речення, текст, чітко кожен звук»  П. С. Тоцький </vt:lpstr>
      <vt:lpstr> На той час, коли Ваша дитина піде до школи, вона повинна володіти грамотною фразою, розгорнутою мовою, об’ємом знань, умінь і навичок, які передбачені програмою дошкільної освіти. Для чого це необхідно? Всі помилки, які роблять діти у вимові, школярі згодом переносять на письмо. А, враховуючі, що мовленнєвий розвиток продовжується ще під час шкільного навчання, вони можуть спричинити різноманітні стійкі порушення у засвоєнні шкільних знань, насамперед з предметів мовного циклу: читання, письма, рідної мови. Порушення мовлення значно ускладнюють засвоєння дитиною іноземних мов, які у багатьох школах тепер вивчаються з 1го класу. </vt:lpstr>
      <vt:lpstr>Вченими встановлено, що діти, які йдуть до школи з вадами мовлення, набагато гірше підготовлені до навчання. Такі діти мало і неохоче читають, отже менше знають, у них обмежений словниковий запас. Неуважне ставлення батьків до мовлення дитини в подальшому позначається, як на якості читання, так і грамотності та розумінні прочитаного. </vt:lpstr>
      <vt:lpstr>  Тому, якщо Ваша дитина п’ятирічного віку говорить неправильно, навіть кілька звуків, їй слід відвідувати логопедичні заняття. А може недоліки самі пройдуть? До речі, так вважають немало батьків. Але доведено, що з віком дефект мови входить у звичку, закріплюються у слуховій пам’яті, важкі порушення впливають на розумовий розвиток дитини, якщо їй вчасно не буде надана відповідна допомого спеціаліста. Тому виховання чистої і правильної вимови всіх звуків рідної мови повинно бути закінчене в дитячому садку. </vt:lpstr>
      <vt:lpstr> Більшість батьків хвилює лише неправильна звуковимова дитини, і дуже рідко звертається увага на недорозвинення лексичної та граматичної сторони мовлення. Не забувайте, що всі сторони мовлення формуються, розвиваються і функціонують у єдності та нерозривно пов’язані між собою. Тому важливо коригувати звуковимови, збагачувати словник, формувати граматичні категорії (рід, число, відмінки, час, вид), зв’язне мовлення та розвивати мислення, увагу та пам'ять. Тільки за таких умов навчання буде легким, всебічним і сприятиме гармонійному розвитку малюка. </vt:lpstr>
      <vt:lpstr>Презентация PowerPoint</vt:lpstr>
      <vt:lpstr> Бажаю Вам успіхів! З повагою, вчитель-логопед , Біла Ганна Сергіївна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Настя</dc:creator>
  <cp:lastModifiedBy>Настя</cp:lastModifiedBy>
  <cp:revision>9</cp:revision>
  <dcterms:created xsi:type="dcterms:W3CDTF">2020-04-24T13:56:49Z</dcterms:created>
  <dcterms:modified xsi:type="dcterms:W3CDTF">2020-04-29T09:28:59Z</dcterms:modified>
</cp:coreProperties>
</file>