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59" r:id="rId6"/>
    <p:sldId id="260" r:id="rId7"/>
    <p:sldId id="261" r:id="rId8"/>
    <p:sldId id="262" r:id="rId9"/>
    <p:sldId id="264" r:id="rId10"/>
    <p:sldId id="265" r:id="rId11"/>
    <p:sldId id="270" r:id="rId12"/>
    <p:sldId id="269" r:id="rId13"/>
    <p:sldId id="273" r:id="rId14"/>
    <p:sldId id="271" r:id="rId15"/>
    <p:sldId id="272" r:id="rId16"/>
    <p:sldId id="274" r:id="rId17"/>
    <p:sldId id="277" r:id="rId18"/>
    <p:sldId id="276" r:id="rId19"/>
    <p:sldId id="275"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98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2AB2ED8-4902-4DEB-9CE4-6000376283E9}" type="datetimeFigureOut">
              <a:rPr lang="ru-RU"/>
              <a:pPr>
                <a:defRPr/>
              </a:pPr>
              <a:t>04.09.2016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A5C73E0-E146-4562-95C5-D335FD49437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22CB029-C5B7-4A9F-BF6E-C47B550774B7}" type="datetimeFigureOut">
              <a:rPr lang="ru-RU"/>
              <a:pPr>
                <a:defRPr/>
              </a:pPr>
              <a:t>04.09.2016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0AAFF6D-31FD-43D5-A6FD-702473636FB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7B6E752-7894-4595-9CCD-EA1A21CF734E}" type="datetimeFigureOut">
              <a:rPr lang="ru-RU"/>
              <a:pPr>
                <a:defRPr/>
              </a:pPr>
              <a:t>04.09.2016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2215F3F-D973-441F-8D70-08B60D911F5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3BAEC9E-2A86-46C2-B5BB-4CCA041AAFFB}" type="datetimeFigureOut">
              <a:rPr lang="ru-RU"/>
              <a:pPr>
                <a:defRPr/>
              </a:pPr>
              <a:t>04.09.2016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E3F5CF1-2CA1-43E2-AE1A-7D393723E3B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B882E0E-4481-4F61-A53D-BF42445503F0}" type="datetimeFigureOut">
              <a:rPr lang="ru-RU"/>
              <a:pPr>
                <a:defRPr/>
              </a:pPr>
              <a:t>04.09.2016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FC992AD-05D8-41E4-A45C-27792954AE2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4CD4894-014B-4E39-8A20-A27203706FED}" type="datetimeFigureOut">
              <a:rPr lang="ru-RU"/>
              <a:pPr>
                <a:defRPr/>
              </a:pPr>
              <a:t>04.09.2016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92DB4C2-4B6C-4D2D-944A-6B47EF47F2A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9F4AFD0-7156-4010-B23E-4E29958E2B8A}" type="datetimeFigureOut">
              <a:rPr lang="ru-RU"/>
              <a:pPr>
                <a:defRPr/>
              </a:pPr>
              <a:t>04.09.2016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F5914C3-C82C-4E7D-A1FE-4F6DD1E9379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31CAEB6-EA5B-4555-841A-9EA1D98D50DB}" type="datetimeFigureOut">
              <a:rPr lang="ru-RU"/>
              <a:pPr>
                <a:defRPr/>
              </a:pPr>
              <a:t>04.09.2016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07525C3-12D0-4C66-A865-366412C26B2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2BA4CA2-7478-4DAF-A464-0015BDC6C9C3}" type="datetimeFigureOut">
              <a:rPr lang="ru-RU"/>
              <a:pPr>
                <a:defRPr/>
              </a:pPr>
              <a:t>04.09.2016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C2A78B1-26C1-4EA5-850F-7EB06E0071B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963619C-E810-4076-96A4-0BBF62995188}" type="datetimeFigureOut">
              <a:rPr lang="ru-RU"/>
              <a:pPr>
                <a:defRPr/>
              </a:pPr>
              <a:t>04.09.2016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E02B3AA-AAAD-448A-BE06-F2CDD5251DA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459B33A-6965-4DEC-B276-656E6190E55E}" type="datetimeFigureOut">
              <a:rPr lang="ru-RU"/>
              <a:pPr>
                <a:defRPr/>
              </a:pPr>
              <a:t>04.09.2016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5D22A13-05F5-4587-B298-80649BF582E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0319065-687B-429F-B95A-A7146A7C18C1}" type="datetimeFigureOut">
              <a:rPr lang="ru-RU"/>
              <a:pPr>
                <a:defRPr/>
              </a:pPr>
              <a:t>04.09.2016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8430A6E-2FA1-4B03-AB12-5D6D9CE99A4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a:xfrm>
            <a:off x="685800" y="908050"/>
            <a:ext cx="7772400" cy="2089150"/>
          </a:xfrm>
        </p:spPr>
        <p:txBody>
          <a:bodyPr/>
          <a:lstStyle/>
          <a:p>
            <a:pPr eaLnBrk="1" hangingPunct="1"/>
            <a:r>
              <a:rPr lang="uk-UA" smtClean="0"/>
              <a:t>Головні зміни у шкільній освіті</a:t>
            </a:r>
            <a:br>
              <a:rPr lang="uk-UA" smtClean="0"/>
            </a:br>
            <a:r>
              <a:rPr lang="uk-UA" smtClean="0"/>
              <a:t>з 2016 навчального року</a:t>
            </a:r>
            <a:endParaRPr lang="ru-RU" smtClean="0"/>
          </a:p>
        </p:txBody>
      </p:sp>
      <p:pic>
        <p:nvPicPr>
          <p:cNvPr id="13314" name="Picture 4" descr="Шкільна програма для учнів початкових класів знову зміниться"/>
          <p:cNvPicPr>
            <a:picLocks noChangeAspect="1" noChangeArrowheads="1"/>
          </p:cNvPicPr>
          <p:nvPr>
            <p:ph type="subTitle" idx="4294967295"/>
          </p:nvPr>
        </p:nvPicPr>
        <p:blipFill>
          <a:blip r:embed="rId2"/>
          <a:srcRect/>
          <a:stretch>
            <a:fillRect/>
          </a:stretch>
        </p:blipFill>
        <p:spPr>
          <a:xfrm>
            <a:off x="2627313" y="3303588"/>
            <a:ext cx="3889375" cy="2919412"/>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uk-UA" dirty="0" smtClean="0"/>
              <a:t>Зміни щодо формування та розвиток навичок читання</a:t>
            </a:r>
            <a:endParaRPr lang="ru-RU" dirty="0"/>
          </a:p>
        </p:txBody>
      </p:sp>
      <p:sp>
        <p:nvSpPr>
          <p:cNvPr id="22530" name="Содержимое 2"/>
          <p:cNvSpPr>
            <a:spLocks noGrp="1"/>
          </p:cNvSpPr>
          <p:nvPr>
            <p:ph idx="1"/>
          </p:nvPr>
        </p:nvSpPr>
        <p:spPr/>
        <p:txBody>
          <a:bodyPr/>
          <a:lstStyle/>
          <a:p>
            <a:pPr eaLnBrk="1" hangingPunct="1">
              <a:lnSpc>
                <a:spcPct val="90000"/>
              </a:lnSpc>
              <a:buFont typeface="Arial" charset="0"/>
              <a:buNone/>
            </a:pPr>
            <a:r>
              <a:rPr lang="uk-UA" smtClean="0"/>
              <a:t> </a:t>
            </a:r>
            <a:r>
              <a:rPr lang="uk-UA" sz="2800" smtClean="0"/>
              <a:t>- Зняли кількісні показники темпу читання. </a:t>
            </a:r>
          </a:p>
          <a:p>
            <a:pPr eaLnBrk="1" hangingPunct="1">
              <a:lnSpc>
                <a:spcPct val="90000"/>
              </a:lnSpc>
              <a:buFont typeface="Arial" charset="0"/>
              <a:buNone/>
            </a:pPr>
            <a:r>
              <a:rPr lang="uk-UA" sz="2800" smtClean="0"/>
              <a:t>  ( Тепер не має значення, скільки слів за хвилину читає дитина”). Навички читання- це, перш за все, правильність та розуміння., а не кількість слів. </a:t>
            </a:r>
            <a:r>
              <a:rPr lang="ru-RU" sz="2800" smtClean="0"/>
              <a:t> вчителі мають розвивати усвідомлене читання.</a:t>
            </a:r>
            <a:endParaRPr lang="uk-UA" sz="2800" smtClean="0"/>
          </a:p>
          <a:p>
            <a:pPr eaLnBrk="1" hangingPunct="1">
              <a:lnSpc>
                <a:spcPct val="90000"/>
              </a:lnSpc>
              <a:buFont typeface="Arial" charset="0"/>
              <a:buNone/>
            </a:pPr>
            <a:r>
              <a:rPr lang="uk-UA" sz="2800" smtClean="0"/>
              <a:t> - Під час роботи над твором  потрібно визначати не позитивного та негативного героя, як це було колись. Потрібно щоб дітей вчили аналізувати вчинок дійової особи. Цим самим показувати дитині, що будь-хто може змінитися на краще. </a:t>
            </a:r>
            <a:endParaRPr lang="ru-RU" sz="2800" smtClean="0"/>
          </a:p>
        </p:txBody>
      </p:sp>
      <p:pic>
        <p:nvPicPr>
          <p:cNvPr id="22531" name="Picture 4" descr="chtenie"/>
          <p:cNvPicPr>
            <a:picLocks noChangeAspect="1" noChangeArrowheads="1"/>
          </p:cNvPicPr>
          <p:nvPr/>
        </p:nvPicPr>
        <p:blipFill>
          <a:blip r:embed="rId2"/>
          <a:srcRect/>
          <a:stretch>
            <a:fillRect/>
          </a:stretch>
        </p:blipFill>
        <p:spPr bwMode="auto">
          <a:xfrm>
            <a:off x="7235825" y="836613"/>
            <a:ext cx="1724025" cy="130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uk-UA" dirty="0" smtClean="0"/>
              <a:t>Перевірка сформованості монологічного мовлення</a:t>
            </a:r>
            <a:endParaRPr lang="ru-RU" dirty="0"/>
          </a:p>
        </p:txBody>
      </p:sp>
      <p:sp>
        <p:nvSpPr>
          <p:cNvPr id="23554" name="Содержимое 2"/>
          <p:cNvSpPr>
            <a:spLocks noGrp="1"/>
          </p:cNvSpPr>
          <p:nvPr>
            <p:ph idx="1"/>
          </p:nvPr>
        </p:nvSpPr>
        <p:spPr/>
        <p:txBody>
          <a:bodyPr/>
          <a:lstStyle/>
          <a:p>
            <a:pPr eaLnBrk="1" hangingPunct="1"/>
            <a:r>
              <a:rPr lang="uk-UA" smtClean="0"/>
              <a:t>Переказ, твір – усно ( 1-4 класи), письмово (3-4 класи).</a:t>
            </a:r>
          </a:p>
          <a:p>
            <a:pPr eaLnBrk="1" hangingPunct="1"/>
            <a:r>
              <a:rPr lang="uk-UA" smtClean="0"/>
              <a:t>Складання твору – розповіді за малюнком:</a:t>
            </a:r>
          </a:p>
          <a:p>
            <a:pPr eaLnBrk="1" hangingPunct="1"/>
            <a:r>
              <a:rPr lang="uk-UA" smtClean="0"/>
              <a:t>1 клас – 3-4 речення</a:t>
            </a:r>
          </a:p>
          <a:p>
            <a:pPr eaLnBrk="1" hangingPunct="1"/>
            <a:r>
              <a:rPr lang="uk-UA" smtClean="0"/>
              <a:t>2 клас – 4-5 речень</a:t>
            </a:r>
          </a:p>
          <a:p>
            <a:pPr eaLnBrk="1" hangingPunct="1"/>
            <a:r>
              <a:rPr lang="uk-UA" smtClean="0"/>
              <a:t>3 клас -  5- 6 речень</a:t>
            </a:r>
          </a:p>
          <a:p>
            <a:pPr eaLnBrk="1" hangingPunct="1"/>
            <a:r>
              <a:rPr lang="uk-UA" smtClean="0"/>
              <a:t>4 клас – 6-7 речень.</a:t>
            </a:r>
            <a:endParaRPr lang="ru-RU" smtClean="0"/>
          </a:p>
        </p:txBody>
      </p:sp>
      <p:pic>
        <p:nvPicPr>
          <p:cNvPr id="23555" name="Picture 4" descr="mini_5"/>
          <p:cNvPicPr>
            <a:picLocks noChangeAspect="1" noChangeArrowheads="1"/>
          </p:cNvPicPr>
          <p:nvPr/>
        </p:nvPicPr>
        <p:blipFill>
          <a:blip r:embed="rId2"/>
          <a:srcRect/>
          <a:stretch>
            <a:fillRect/>
          </a:stretch>
        </p:blipFill>
        <p:spPr bwMode="auto">
          <a:xfrm>
            <a:off x="5148263" y="3429000"/>
            <a:ext cx="3025775" cy="225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p:txBody>
          <a:bodyPr/>
          <a:lstStyle/>
          <a:p>
            <a:pPr eaLnBrk="1" hangingPunct="1"/>
            <a:r>
              <a:rPr lang="uk-UA" smtClean="0"/>
              <a:t>Нова система оцінювання</a:t>
            </a:r>
            <a:endParaRPr lang="ru-RU" smtClean="0"/>
          </a:p>
        </p:txBody>
      </p:sp>
      <p:sp>
        <p:nvSpPr>
          <p:cNvPr id="24578" name="Содержимое 2"/>
          <p:cNvSpPr>
            <a:spLocks noGrp="1"/>
          </p:cNvSpPr>
          <p:nvPr>
            <p:ph idx="1"/>
          </p:nvPr>
        </p:nvSpPr>
        <p:spPr>
          <a:xfrm>
            <a:off x="457200" y="1196975"/>
            <a:ext cx="8229600" cy="4929188"/>
          </a:xfrm>
        </p:spPr>
        <p:txBody>
          <a:bodyPr/>
          <a:lstStyle/>
          <a:p>
            <a:pPr eaLnBrk="1" hangingPunct="1">
              <a:lnSpc>
                <a:spcPct val="90000"/>
              </a:lnSpc>
            </a:pPr>
            <a:r>
              <a:rPr lang="uk-UA" sz="2700" smtClean="0"/>
              <a:t>Оцінки учня повинні бути конфіденційними.</a:t>
            </a:r>
          </a:p>
          <a:p>
            <a:pPr eaLnBrk="1" hangingPunct="1">
              <a:lnSpc>
                <a:spcPct val="90000"/>
              </a:lnSpc>
            </a:pPr>
            <a:r>
              <a:rPr lang="uk-UA" sz="2700" smtClean="0"/>
              <a:t>За охайне виправлення вчителі не мають права знижувати оцінку.</a:t>
            </a:r>
          </a:p>
          <a:p>
            <a:pPr eaLnBrk="1" hangingPunct="1">
              <a:lnSpc>
                <a:spcPct val="90000"/>
              </a:lnSpc>
            </a:pPr>
            <a:r>
              <a:rPr lang="uk-UA" sz="2700" smtClean="0"/>
              <a:t>Першокласникам дозволено писати олівцем -</a:t>
            </a:r>
            <a:r>
              <a:rPr lang="ru-RU" sz="2400" smtClean="0"/>
              <a:t>це допоможе першачкам не боятися помилок, формувати позитивне сприйняття навчального процесу. </a:t>
            </a:r>
            <a:r>
              <a:rPr lang="uk-UA" sz="2400" smtClean="0"/>
              <a:t>;</a:t>
            </a:r>
          </a:p>
          <a:p>
            <a:pPr eaLnBrk="1" hangingPunct="1">
              <a:lnSpc>
                <a:spcPct val="90000"/>
              </a:lnSpc>
            </a:pPr>
            <a:r>
              <a:rPr lang="uk-UA" sz="2700" smtClean="0"/>
              <a:t>Не рекомендується використовувати червону ручку.</a:t>
            </a:r>
          </a:p>
          <a:p>
            <a:pPr eaLnBrk="1" hangingPunct="1">
              <a:lnSpc>
                <a:spcPct val="90000"/>
              </a:lnSpc>
            </a:pPr>
            <a:r>
              <a:rPr lang="uk-UA" sz="2700" smtClean="0"/>
              <a:t>Усі письмові роботи перевіряються до наступного уроку, </a:t>
            </a:r>
            <a:r>
              <a:rPr lang="uk-UA" sz="2000" smtClean="0"/>
              <a:t>на якому рекомендується виконувати роботу над типовими помилками колективно під керівництвом учителя; над помилками, які є не типовими, організовується індивідуальна робота з учнем.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lstStyle/>
          <a:p>
            <a:r>
              <a:rPr lang="uk-UA" sz="3600" smtClean="0"/>
              <a:t/>
            </a:r>
            <a:br>
              <a:rPr lang="uk-UA" sz="3600" smtClean="0"/>
            </a:br>
            <a:r>
              <a:rPr lang="uk-UA" sz="3600" smtClean="0"/>
              <a:t/>
            </a:r>
            <a:br>
              <a:rPr lang="uk-UA" sz="3600" smtClean="0"/>
            </a:br>
            <a:r>
              <a:rPr lang="uk-UA" sz="3600" smtClean="0"/>
              <a:t>-</a:t>
            </a:r>
            <a:r>
              <a:rPr lang="uk-UA" sz="2800" smtClean="0"/>
              <a:t>Виправляти помилки можливо власноруч вчителем або підкреслювати  слово з помилкою, або саму помилку - з метою самостійного виправлення її учнем.</a:t>
            </a:r>
            <a:r>
              <a:rPr lang="ru-RU" sz="2800" smtClean="0"/>
              <a:t/>
            </a:r>
            <a:br>
              <a:rPr lang="ru-RU" sz="2800" smtClean="0"/>
            </a:br>
            <a:endParaRPr lang="ru-RU" sz="2800" smtClean="0"/>
          </a:p>
        </p:txBody>
      </p:sp>
      <p:sp>
        <p:nvSpPr>
          <p:cNvPr id="25602" name="Rectangle 3"/>
          <p:cNvSpPr>
            <a:spLocks noGrp="1"/>
          </p:cNvSpPr>
          <p:nvPr>
            <p:ph type="body" idx="1"/>
          </p:nvPr>
        </p:nvSpPr>
        <p:spPr/>
        <p:txBody>
          <a:bodyPr/>
          <a:lstStyle/>
          <a:p>
            <a:pPr>
              <a:buFont typeface="Arial" charset="0"/>
              <a:buNone/>
            </a:pPr>
            <a:r>
              <a:rPr lang="uk-UA" b="1" smtClean="0"/>
              <a:t> </a:t>
            </a:r>
          </a:p>
          <a:p>
            <a:pPr>
              <a:buFont typeface="Arial" charset="0"/>
              <a:buNone/>
            </a:pPr>
            <a:r>
              <a:rPr lang="uk-UA" b="1" smtClean="0"/>
              <a:t> -</a:t>
            </a:r>
            <a:r>
              <a:rPr lang="uk-UA" sz="2800" smtClean="0"/>
              <a:t>Усі записи, зроблені вчителем в учнівському зошиті ( виправлення помилок, підкреслення, зразки письма, оцінка, фрази типу «Правильно», «Уже значно краще» тощо), виконуються чітко, каліграфічно й охайно. </a:t>
            </a:r>
            <a:endParaRPr lang="ru-RU" sz="2800" smtClean="0"/>
          </a:p>
        </p:txBody>
      </p:sp>
      <p:pic>
        <p:nvPicPr>
          <p:cNvPr id="25603" name="Picture 4" descr="1377868249_gde-tetrad"/>
          <p:cNvPicPr>
            <a:picLocks noChangeAspect="1" noChangeArrowheads="1"/>
          </p:cNvPicPr>
          <p:nvPr/>
        </p:nvPicPr>
        <p:blipFill>
          <a:blip r:embed="rId2"/>
          <a:srcRect/>
          <a:stretch>
            <a:fillRect/>
          </a:stretch>
        </p:blipFill>
        <p:spPr bwMode="auto">
          <a:xfrm>
            <a:off x="5795963" y="4221163"/>
            <a:ext cx="1830387" cy="237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p:txBody>
          <a:bodyPr/>
          <a:lstStyle/>
          <a:p>
            <a:pPr eaLnBrk="1" hangingPunct="1"/>
            <a:r>
              <a:rPr lang="uk-UA" smtClean="0"/>
              <a:t>Залучати батьків</a:t>
            </a:r>
            <a:endParaRPr lang="ru-RU" smtClean="0"/>
          </a:p>
        </p:txBody>
      </p:sp>
      <p:sp>
        <p:nvSpPr>
          <p:cNvPr id="26626" name="Содержимое 2"/>
          <p:cNvSpPr>
            <a:spLocks noGrp="1"/>
          </p:cNvSpPr>
          <p:nvPr>
            <p:ph idx="1"/>
          </p:nvPr>
        </p:nvSpPr>
        <p:spPr/>
        <p:txBody>
          <a:bodyPr/>
          <a:lstStyle/>
          <a:p>
            <a:pPr eaLnBrk="1" hangingPunct="1">
              <a:buFont typeface="Arial" charset="0"/>
              <a:buNone/>
            </a:pPr>
            <a:r>
              <a:rPr lang="uk-UA" smtClean="0"/>
              <a:t>- До організіції навчально-виховного процесу. Привчати батьків, що їхня роль у шкільному вихованні дитини не буде обмежуватися батьківськими зборами.</a:t>
            </a:r>
            <a:r>
              <a:rPr lang="ru-RU" smtClean="0"/>
              <a:t> </a:t>
            </a:r>
            <a:endParaRPr lang="uk-UA" smtClean="0"/>
          </a:p>
          <a:p>
            <a:pPr eaLnBrk="1" hangingPunct="1">
              <a:buFont typeface="Arial" charset="0"/>
              <a:buNone/>
            </a:pPr>
            <a:r>
              <a:rPr lang="uk-UA" smtClean="0"/>
              <a:t>- Батьки повинні слідкувати за виконанням дитиною д-з.</a:t>
            </a:r>
          </a:p>
          <a:p>
            <a:pPr eaLnBrk="1" hangingPunct="1">
              <a:buFontTx/>
              <a:buChar char="-"/>
            </a:pPr>
            <a:r>
              <a:rPr lang="uk-UA" smtClean="0"/>
              <a:t>У 1 класі д-з не задаються.</a:t>
            </a:r>
          </a:p>
          <a:p>
            <a:pPr eaLnBrk="1" hangingPunct="1">
              <a:buFontTx/>
              <a:buNone/>
            </a:pPr>
            <a:r>
              <a:rPr lang="uk-UA" smtClean="0"/>
              <a:t>- Завдання мають бути посильними для самостійного виконання учнями.</a:t>
            </a:r>
            <a:endParaRPr lang="ru-RU" smtClean="0"/>
          </a:p>
        </p:txBody>
      </p:sp>
      <p:pic>
        <p:nvPicPr>
          <p:cNvPr id="26627" name="Picture 4" descr="img32"/>
          <p:cNvPicPr>
            <a:picLocks noChangeAspect="1" noChangeArrowheads="1"/>
          </p:cNvPicPr>
          <p:nvPr/>
        </p:nvPicPr>
        <p:blipFill>
          <a:blip r:embed="rId2"/>
          <a:srcRect/>
          <a:stretch>
            <a:fillRect/>
          </a:stretch>
        </p:blipFill>
        <p:spPr bwMode="auto">
          <a:xfrm>
            <a:off x="6877050" y="260350"/>
            <a:ext cx="1871663" cy="140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p:txBody>
          <a:bodyPr/>
          <a:lstStyle/>
          <a:p>
            <a:pPr eaLnBrk="1" hangingPunct="1"/>
            <a:r>
              <a:rPr lang="uk-UA" smtClean="0"/>
              <a:t>Нові вимоги до вчителів</a:t>
            </a:r>
            <a:endParaRPr lang="ru-RU" smtClean="0"/>
          </a:p>
        </p:txBody>
      </p:sp>
      <p:sp>
        <p:nvSpPr>
          <p:cNvPr id="27650" name="Содержимое 2"/>
          <p:cNvSpPr>
            <a:spLocks noGrp="1"/>
          </p:cNvSpPr>
          <p:nvPr>
            <p:ph idx="1"/>
          </p:nvPr>
        </p:nvSpPr>
        <p:spPr>
          <a:xfrm>
            <a:off x="457200" y="1052513"/>
            <a:ext cx="8229600" cy="5073650"/>
          </a:xfrm>
        </p:spPr>
        <p:txBody>
          <a:bodyPr/>
          <a:lstStyle/>
          <a:p>
            <a:pPr eaLnBrk="1" hangingPunct="1">
              <a:lnSpc>
                <a:spcPct val="80000"/>
              </a:lnSpc>
              <a:buFont typeface="Arial" charset="0"/>
              <a:buNone/>
            </a:pPr>
            <a:r>
              <a:rPr lang="uk-UA" sz="2500" smtClean="0"/>
              <a:t> </a:t>
            </a:r>
          </a:p>
          <a:p>
            <a:pPr eaLnBrk="1" hangingPunct="1">
              <a:lnSpc>
                <a:spcPct val="80000"/>
              </a:lnSpc>
              <a:buFont typeface="Arial" charset="0"/>
              <a:buNone/>
            </a:pPr>
            <a:r>
              <a:rPr lang="uk-UA" sz="2500" smtClean="0"/>
              <a:t> - Педагогам рекомендують мінімізувати використання зошитів із друкованою основою. </a:t>
            </a:r>
            <a:r>
              <a:rPr lang="uk-UA" sz="2400" smtClean="0"/>
              <a:t>Перед усім це стосується предметів, де зошити практично не потрібні. </a:t>
            </a:r>
          </a:p>
          <a:p>
            <a:pPr eaLnBrk="1" hangingPunct="1">
              <a:lnSpc>
                <a:spcPct val="80000"/>
              </a:lnSpc>
              <a:buFont typeface="Arial" charset="0"/>
              <a:buNone/>
            </a:pPr>
            <a:r>
              <a:rPr lang="uk-UA" sz="2400" smtClean="0"/>
              <a:t>Н-д на уроках інформатики;</a:t>
            </a:r>
            <a:r>
              <a:rPr lang="ru-RU" sz="2400" smtClean="0"/>
              <a:t> </a:t>
            </a:r>
            <a:endParaRPr lang="uk-UA" sz="2400" smtClean="0"/>
          </a:p>
          <a:p>
            <a:pPr eaLnBrk="1" hangingPunct="1">
              <a:lnSpc>
                <a:spcPct val="80000"/>
              </a:lnSpc>
              <a:buFont typeface="Arial" charset="0"/>
              <a:buNone/>
            </a:pPr>
            <a:r>
              <a:rPr lang="uk-UA" sz="2500" smtClean="0"/>
              <a:t>  - Заняття повинні мати більш практичну спрямованість  - проведення більше екскурсій та квестів (інтелектуальне змагання) -  (можливо застосовувати окремі прийоми при проведенні квесту: ребуси, анаграми,</a:t>
            </a:r>
          </a:p>
          <a:p>
            <a:pPr eaLnBrk="1" hangingPunct="1">
              <a:lnSpc>
                <a:spcPct val="80000"/>
              </a:lnSpc>
              <a:buFont typeface="Arial" charset="0"/>
              <a:buNone/>
            </a:pPr>
            <a:r>
              <a:rPr lang="uk-UA" sz="2500" smtClean="0"/>
              <a:t> закреслення зайвого тощо).</a:t>
            </a:r>
          </a:p>
          <a:p>
            <a:pPr eaLnBrk="1" hangingPunct="1">
              <a:lnSpc>
                <a:spcPct val="80000"/>
              </a:lnSpc>
              <a:buFont typeface="Arial" charset="0"/>
              <a:buNone/>
            </a:pPr>
            <a:endParaRPr lang="uk-UA" sz="2500" smtClean="0"/>
          </a:p>
          <a:p>
            <a:pPr eaLnBrk="1" hangingPunct="1">
              <a:lnSpc>
                <a:spcPct val="80000"/>
              </a:lnSpc>
              <a:buFont typeface="Arial" charset="0"/>
              <a:buNone/>
            </a:pPr>
            <a:r>
              <a:rPr lang="uk-UA" sz="2500" smtClean="0"/>
              <a:t>   - Відмовитися від практики  механічного </a:t>
            </a:r>
          </a:p>
          <a:p>
            <a:pPr eaLnBrk="1" hangingPunct="1">
              <a:lnSpc>
                <a:spcPct val="80000"/>
              </a:lnSpc>
              <a:buFont typeface="Arial" charset="0"/>
              <a:buNone/>
            </a:pPr>
            <a:r>
              <a:rPr lang="uk-UA" sz="2500" smtClean="0"/>
              <a:t>заучування матеріалу. Натомість використовувати  дидактичні ігри, опорні схеми ,пам´ятки.</a:t>
            </a:r>
          </a:p>
          <a:p>
            <a:pPr eaLnBrk="1" hangingPunct="1">
              <a:lnSpc>
                <a:spcPct val="80000"/>
              </a:lnSpc>
              <a:buFont typeface="Arial" charset="0"/>
              <a:buNone/>
            </a:pPr>
            <a:r>
              <a:rPr lang="uk-UA" sz="2500" smtClean="0"/>
              <a:t>   </a:t>
            </a:r>
            <a:endParaRPr lang="ru-RU" sz="2500" smtClean="0"/>
          </a:p>
        </p:txBody>
      </p:sp>
      <p:pic>
        <p:nvPicPr>
          <p:cNvPr id="27651" name="Picture 4" descr="img6"/>
          <p:cNvPicPr>
            <a:picLocks noChangeAspect="1" noChangeArrowheads="1"/>
          </p:cNvPicPr>
          <p:nvPr/>
        </p:nvPicPr>
        <p:blipFill>
          <a:blip r:embed="rId2"/>
          <a:srcRect/>
          <a:stretch>
            <a:fillRect/>
          </a:stretch>
        </p:blipFill>
        <p:spPr bwMode="auto">
          <a:xfrm>
            <a:off x="6877050" y="3789363"/>
            <a:ext cx="1979613" cy="148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r>
              <a:rPr lang="uk-UA" sz="3300" smtClean="0"/>
              <a:t/>
            </a:r>
            <a:br>
              <a:rPr lang="uk-UA" sz="3300" smtClean="0"/>
            </a:br>
            <a:r>
              <a:rPr lang="uk-UA" sz="3300" smtClean="0"/>
              <a:t/>
            </a:r>
            <a:br>
              <a:rPr lang="uk-UA" sz="3300" smtClean="0"/>
            </a:br>
            <a:r>
              <a:rPr lang="uk-UA" sz="3300" smtClean="0"/>
              <a:t>- Серед методів навчання мають домінувати інтерактивні методи навчання. ( робота в парах, групах)</a:t>
            </a:r>
            <a:br>
              <a:rPr lang="uk-UA" sz="3300" smtClean="0"/>
            </a:br>
            <a:r>
              <a:rPr lang="uk-UA" sz="3300" smtClean="0"/>
              <a:t/>
            </a:r>
            <a:br>
              <a:rPr lang="uk-UA" sz="3300" smtClean="0"/>
            </a:br>
            <a:r>
              <a:rPr lang="uk-UA" sz="3300" smtClean="0"/>
              <a:t/>
            </a:r>
            <a:br>
              <a:rPr lang="uk-UA" sz="3300" smtClean="0"/>
            </a:br>
            <a:r>
              <a:rPr lang="uk-UA" sz="3300" smtClean="0"/>
              <a:t/>
            </a:r>
            <a:br>
              <a:rPr lang="uk-UA" sz="3300" smtClean="0"/>
            </a:br>
            <a:r>
              <a:rPr lang="uk-UA" sz="3300" smtClean="0"/>
              <a:t/>
            </a:r>
            <a:br>
              <a:rPr lang="uk-UA" sz="3300" smtClean="0"/>
            </a:br>
            <a:r>
              <a:rPr lang="uk-UA" sz="3300" smtClean="0"/>
              <a:t/>
            </a:r>
            <a:br>
              <a:rPr lang="uk-UA" sz="3300" smtClean="0"/>
            </a:br>
            <a:r>
              <a:rPr lang="uk-UA" sz="3300" b="1" smtClean="0"/>
              <a:t>Серед методів навчання мають домінувати інтерактивні методи навчання. ( робота в парах, групах)</a:t>
            </a:r>
            <a:br>
              <a:rPr lang="uk-UA" sz="3300" b="1" smtClean="0"/>
            </a:br>
            <a:r>
              <a:rPr lang="uk-UA" sz="3300" b="1" smtClean="0"/>
              <a:t/>
            </a:r>
            <a:br>
              <a:rPr lang="uk-UA" sz="3300" b="1" smtClean="0"/>
            </a:br>
            <a:r>
              <a:rPr lang="uk-UA" sz="3300" smtClean="0"/>
              <a:t>                                         </a:t>
            </a:r>
            <a:r>
              <a:rPr lang="ru-RU" sz="2400" b="1" smtClean="0"/>
              <a:t>Коли на уроці учні               </a:t>
            </a:r>
            <a:br>
              <a:rPr lang="ru-RU" sz="2400" b="1" smtClean="0"/>
            </a:br>
            <a:r>
              <a:rPr lang="ru-RU" sz="2400" b="1" smtClean="0"/>
              <a:t>                                       спілкуються між собою –</a:t>
            </a:r>
            <a:br>
              <a:rPr lang="ru-RU" sz="2400" b="1" smtClean="0"/>
            </a:br>
            <a:r>
              <a:rPr lang="ru-RU" sz="2400" b="1" smtClean="0"/>
              <a:t>                                                           розмовляють,  обговорюють,    </a:t>
            </a:r>
            <a:br>
              <a:rPr lang="ru-RU" sz="2400" b="1" smtClean="0"/>
            </a:br>
            <a:r>
              <a:rPr lang="ru-RU" sz="2400" b="1" smtClean="0"/>
              <a:t>                                                  опрацьовуючи конкретний матеріал</a:t>
            </a:r>
            <a:r>
              <a:rPr lang="ru-RU" sz="2400" smtClean="0"/>
              <a:t/>
            </a:r>
            <a:br>
              <a:rPr lang="ru-RU" sz="2400" smtClean="0"/>
            </a:br>
            <a:r>
              <a:rPr lang="uk-UA" sz="3300" smtClean="0"/>
              <a:t/>
            </a:r>
            <a:br>
              <a:rPr lang="uk-UA" sz="3300" smtClean="0"/>
            </a:br>
            <a:endParaRPr lang="ru-RU" sz="3300" smtClean="0"/>
          </a:p>
        </p:txBody>
      </p:sp>
      <p:pic>
        <p:nvPicPr>
          <p:cNvPr id="28674" name="Picture 4" descr="image001"/>
          <p:cNvPicPr>
            <a:picLocks noChangeAspect="1" noChangeArrowheads="1"/>
          </p:cNvPicPr>
          <p:nvPr>
            <p:ph type="body" idx="1"/>
          </p:nvPr>
        </p:nvPicPr>
        <p:blipFill>
          <a:blip r:embed="rId2"/>
          <a:srcRect/>
          <a:stretch>
            <a:fillRect/>
          </a:stretch>
        </p:blipFill>
        <p:spPr>
          <a:xfrm>
            <a:off x="179388" y="2492375"/>
            <a:ext cx="3744912" cy="3659188"/>
          </a:xfrm>
        </p:spPr>
      </p:pic>
      <p:pic>
        <p:nvPicPr>
          <p:cNvPr id="28675" name="Picture 6" descr="image-interaktyvni-metody-navchannia"/>
          <p:cNvPicPr>
            <a:picLocks noChangeAspect="1" noChangeArrowheads="1"/>
          </p:cNvPicPr>
          <p:nvPr/>
        </p:nvPicPr>
        <p:blipFill>
          <a:blip r:embed="rId3"/>
          <a:srcRect/>
          <a:stretch>
            <a:fillRect/>
          </a:stretch>
        </p:blipFill>
        <p:spPr bwMode="auto">
          <a:xfrm>
            <a:off x="5867400" y="4648200"/>
            <a:ext cx="2665413" cy="179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idx="4294967295"/>
          </p:nvPr>
        </p:nvSpPr>
        <p:spPr/>
        <p:txBody>
          <a:bodyPr/>
          <a:lstStyle/>
          <a:p>
            <a:r>
              <a:rPr lang="ru-RU" sz="4000" b="1" smtClean="0"/>
              <a:t>Гра </a:t>
            </a:r>
            <a:r>
              <a:rPr lang="ru-RU" sz="4000" b="1" i="1" smtClean="0"/>
              <a:t>«Зашифроване слово»</a:t>
            </a:r>
            <a:r>
              <a:rPr lang="ru-RU" sz="4000" smtClean="0"/>
              <a:t/>
            </a:r>
            <a:br>
              <a:rPr lang="ru-RU" sz="4000" smtClean="0"/>
            </a:br>
            <a:endParaRPr lang="ru-RU" sz="4000" smtClean="0"/>
          </a:p>
        </p:txBody>
      </p:sp>
      <p:sp>
        <p:nvSpPr>
          <p:cNvPr id="29698" name="Содержимое 2"/>
          <p:cNvSpPr>
            <a:spLocks noGrp="1"/>
          </p:cNvSpPr>
          <p:nvPr>
            <p:ph idx="4294967295"/>
          </p:nvPr>
        </p:nvSpPr>
        <p:spPr/>
        <p:txBody>
          <a:bodyPr/>
          <a:lstStyle/>
          <a:p>
            <a:pPr>
              <a:lnSpc>
                <a:spcPct val="80000"/>
              </a:lnSpc>
            </a:pPr>
            <a:r>
              <a:rPr lang="ru-RU" sz="2700" smtClean="0"/>
              <a:t>Кожен учень отримує конверт, в середині якого знаходяться букви. Учні, змагаючись, швидко складають своє слово, читають його вголос, звертаючи увагу на звуковимову та правопис, виділяючи потрібний звук на фоні слова. Потім із перших букв кожного слова діти складають одне спільне слово. Якщо один з учнів помилився під час виконання свого завдання, то команда не може скласти головне слово. </a:t>
            </a:r>
            <a:r>
              <a:rPr lang="ru-RU" sz="2700" b="1" smtClean="0"/>
              <a:t>Командні форми виконання логопедичних завдань формують в учнів позитивне ставлення до навчальної співпраці.</a:t>
            </a:r>
          </a:p>
          <a:p>
            <a:pPr>
              <a:lnSpc>
                <a:spcPct val="80000"/>
              </a:lnSpc>
            </a:pPr>
            <a:r>
              <a:rPr lang="ru-RU" sz="2700" b="1" smtClean="0"/>
              <a:t>Індивідуальна відповідальність</a:t>
            </a:r>
            <a:r>
              <a:rPr lang="ru-RU" sz="2700" smtClean="0"/>
              <a:t> (під час роботи у групі у кожного учня — своє завдання).</a:t>
            </a:r>
          </a:p>
          <a:p>
            <a:pPr>
              <a:lnSpc>
                <a:spcPct val="80000"/>
              </a:lnSpc>
            </a:pPr>
            <a:endParaRPr lang="ru-RU" sz="27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idx="4294967295"/>
          </p:nvPr>
        </p:nvSpPr>
        <p:spPr/>
        <p:txBody>
          <a:bodyPr/>
          <a:lstStyle/>
          <a:p>
            <a:r>
              <a:rPr lang="ru-RU" b="1" smtClean="0"/>
              <a:t>«Мікрофон»</a:t>
            </a:r>
            <a:endParaRPr lang="ru-RU" smtClean="0"/>
          </a:p>
        </p:txBody>
      </p:sp>
      <p:sp>
        <p:nvSpPr>
          <p:cNvPr id="30722" name="Содержимое 2"/>
          <p:cNvSpPr>
            <a:spLocks noGrp="1"/>
          </p:cNvSpPr>
          <p:nvPr>
            <p:ph idx="4294967295"/>
          </p:nvPr>
        </p:nvSpPr>
        <p:spPr/>
        <p:txBody>
          <a:bodyPr/>
          <a:lstStyle/>
          <a:p>
            <a:pPr>
              <a:lnSpc>
                <a:spcPct val="90000"/>
              </a:lnSpc>
              <a:buFont typeface="Arial" charset="0"/>
              <a:buNone/>
            </a:pPr>
            <a:r>
              <a:rPr lang="ru-RU" smtClean="0"/>
              <a:t>Метод «Мікрофон» </a:t>
            </a:r>
            <a:r>
              <a:rPr lang="ru-RU" b="1" smtClean="0"/>
              <a:t>дає можливість кожному висловлювати думку, швидко, по черзі, відповідаючи на запитання.</a:t>
            </a:r>
          </a:p>
          <a:p>
            <a:pPr>
              <a:lnSpc>
                <a:spcPct val="90000"/>
              </a:lnSpc>
              <a:buFont typeface="Arial" charset="0"/>
              <a:buNone/>
            </a:pPr>
            <a:r>
              <a:rPr lang="ru-RU" u="sng" smtClean="0"/>
              <a:t>Правила проведення «Мікрофону»:</a:t>
            </a:r>
            <a:endParaRPr lang="ru-RU" smtClean="0"/>
          </a:p>
          <a:p>
            <a:pPr>
              <a:lnSpc>
                <a:spcPct val="90000"/>
              </a:lnSpc>
            </a:pPr>
            <a:r>
              <a:rPr lang="ru-RU" smtClean="0"/>
              <a:t>говорити має право тільки той учень, у кого «символічний» мікрофон;</a:t>
            </a:r>
          </a:p>
          <a:p>
            <a:pPr>
              <a:lnSpc>
                <a:spcPct val="90000"/>
              </a:lnSpc>
            </a:pPr>
            <a:r>
              <a:rPr lang="ru-RU" smtClean="0"/>
              <a:t>відповіді не коментують і не оцінюють;</a:t>
            </a:r>
          </a:p>
          <a:p>
            <a:pPr>
              <a:lnSpc>
                <a:spcPct val="90000"/>
              </a:lnSpc>
            </a:pPr>
            <a:r>
              <a:rPr lang="ru-RU" smtClean="0"/>
              <a:t>коли хтось висловлюється, інші мають дотримуватися тиші.</a:t>
            </a:r>
          </a:p>
          <a:p>
            <a:pPr>
              <a:lnSpc>
                <a:spcPct val="90000"/>
              </a:lnSpc>
            </a:pPr>
            <a:endParaRPr lang="ru-RU"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idx="4294967295"/>
          </p:nvPr>
        </p:nvSpPr>
        <p:spPr/>
        <p:txBody>
          <a:bodyPr/>
          <a:lstStyle/>
          <a:p>
            <a:r>
              <a:rPr lang="ru-RU" sz="4000" b="1" smtClean="0"/>
              <a:t/>
            </a:r>
            <a:br>
              <a:rPr lang="ru-RU" sz="4000" b="1" smtClean="0"/>
            </a:br>
            <a:r>
              <a:rPr lang="ru-RU" sz="4000" b="1" smtClean="0"/>
              <a:t/>
            </a:r>
            <a:br>
              <a:rPr lang="ru-RU" sz="4000" b="1" smtClean="0"/>
            </a:br>
            <a:r>
              <a:rPr lang="ru-RU" sz="3600" b="1" smtClean="0"/>
              <a:t>Які завдання Державного стандарту України вирішує інтерактивне навчання?</a:t>
            </a:r>
            <a:r>
              <a:rPr lang="ru-RU" sz="4000" smtClean="0"/>
              <a:t/>
            </a:r>
            <a:br>
              <a:rPr lang="ru-RU" sz="4000" smtClean="0"/>
            </a:br>
            <a:endParaRPr lang="ru-RU" sz="4000" smtClean="0"/>
          </a:p>
        </p:txBody>
      </p:sp>
      <p:sp>
        <p:nvSpPr>
          <p:cNvPr id="31746" name="Содержимое 2"/>
          <p:cNvSpPr>
            <a:spLocks noGrp="1"/>
          </p:cNvSpPr>
          <p:nvPr>
            <p:ph idx="4294967295"/>
          </p:nvPr>
        </p:nvSpPr>
        <p:spPr/>
        <p:txBody>
          <a:bodyPr/>
          <a:lstStyle/>
          <a:p>
            <a:endParaRPr lang="ru-RU" smtClean="0"/>
          </a:p>
          <a:p>
            <a:r>
              <a:rPr lang="ru-RU" smtClean="0"/>
              <a:t>формування комунікативних вмінь; соціально-культурний розвиток особистості. </a:t>
            </a:r>
          </a:p>
          <a:p>
            <a:endParaRPr lang="ru-RU" smtClean="0"/>
          </a:p>
          <a:p>
            <a:r>
              <a:rPr lang="ru-RU" smtClean="0"/>
              <a:t>розвиток мовлення учнів, формування умінь створювати власні висловлювання за змістом прочитаного (прослуханого).</a:t>
            </a:r>
            <a:r>
              <a:rPr lang="ru-RU" b="1" smtClean="0"/>
              <a:t> </a:t>
            </a:r>
            <a:endParaRPr lang="ru-RU" smtClean="0"/>
          </a:p>
          <a:p>
            <a:endParaRPr lang="ru-RU"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a:xfrm>
            <a:off x="457200" y="274638"/>
            <a:ext cx="8229600" cy="1858962"/>
          </a:xfrm>
        </p:spPr>
        <p:txBody>
          <a:bodyPr/>
          <a:lstStyle/>
          <a:p>
            <a:pPr eaLnBrk="1" hangingPunct="1"/>
            <a:r>
              <a:rPr lang="uk-UA" sz="4000" smtClean="0"/>
              <a:t/>
            </a:r>
            <a:br>
              <a:rPr lang="uk-UA" sz="4000" smtClean="0"/>
            </a:br>
            <a:r>
              <a:rPr lang="uk-UA" sz="4000" smtClean="0"/>
              <a:t/>
            </a:r>
            <a:br>
              <a:rPr lang="uk-UA" sz="4000" smtClean="0"/>
            </a:br>
            <a:r>
              <a:rPr lang="uk-UA" sz="3600" smtClean="0"/>
              <a:t>Міністерство освіти  і науки створило проект, спрямований на розвантаження та осучаснення чинних навчальних програм.</a:t>
            </a:r>
            <a:r>
              <a:rPr lang="ru-RU" sz="3600" smtClean="0"/>
              <a:t/>
            </a:r>
            <a:br>
              <a:rPr lang="ru-RU" sz="3600" smtClean="0"/>
            </a:br>
            <a:endParaRPr lang="ru-RU" sz="3600" smtClean="0"/>
          </a:p>
        </p:txBody>
      </p:sp>
      <p:sp>
        <p:nvSpPr>
          <p:cNvPr id="14338" name="Содержимое 2"/>
          <p:cNvSpPr>
            <a:spLocks noGrp="1"/>
          </p:cNvSpPr>
          <p:nvPr>
            <p:ph idx="1"/>
          </p:nvPr>
        </p:nvSpPr>
        <p:spPr>
          <a:xfrm>
            <a:off x="457200" y="2852738"/>
            <a:ext cx="8229600" cy="3273425"/>
          </a:xfrm>
        </p:spPr>
        <p:txBody>
          <a:bodyPr/>
          <a:lstStyle/>
          <a:p>
            <a:pPr eaLnBrk="1" hangingPunct="1">
              <a:buFont typeface="Arial" charset="0"/>
              <a:buNone/>
            </a:pPr>
            <a:r>
              <a:rPr lang="uk-UA" sz="2400" smtClean="0"/>
              <a:t>Наказом міністерства освіти і науки України</a:t>
            </a:r>
          </a:p>
          <a:p>
            <a:pPr eaLnBrk="1" hangingPunct="1">
              <a:buFont typeface="Arial" charset="0"/>
              <a:buNone/>
            </a:pPr>
            <a:r>
              <a:rPr lang="uk-UA" sz="2400" smtClean="0"/>
              <a:t>Від 05.08.16 № 948 “Про затвердження змін до навчальних програм для 1-4 класів загальноосвітніх навчальних закладів” затверджено зміни до наступних програм:</a:t>
            </a:r>
          </a:p>
          <a:p>
            <a:pPr eaLnBrk="1" hangingPunct="1">
              <a:buFont typeface="Arial" charset="0"/>
              <a:buNone/>
            </a:pPr>
            <a:r>
              <a:rPr lang="uk-UA" sz="2400" smtClean="0"/>
              <a:t>“Українська мова”,” Літературне читання”.</a:t>
            </a:r>
            <a:endParaRPr lang="ru-RU" sz="2400" smtClean="0"/>
          </a:p>
        </p:txBody>
      </p:sp>
      <p:pic>
        <p:nvPicPr>
          <p:cNvPr id="14339" name="Picture 4" descr="000059597"/>
          <p:cNvPicPr>
            <a:picLocks noChangeAspect="1" noChangeArrowheads="1"/>
          </p:cNvPicPr>
          <p:nvPr/>
        </p:nvPicPr>
        <p:blipFill>
          <a:blip r:embed="rId2"/>
          <a:srcRect/>
          <a:stretch>
            <a:fillRect/>
          </a:stretch>
        </p:blipFill>
        <p:spPr bwMode="auto">
          <a:xfrm>
            <a:off x="7164388" y="4437063"/>
            <a:ext cx="1590675"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p:txBody>
          <a:bodyPr/>
          <a:lstStyle/>
          <a:p>
            <a:pPr eaLnBrk="1" hangingPunct="1"/>
            <a:r>
              <a:rPr lang="uk-UA" sz="3600" smtClean="0"/>
              <a:t>Для початкових класів</a:t>
            </a:r>
            <a:r>
              <a:rPr lang="en-US" sz="3600" smtClean="0"/>
              <a:t> </a:t>
            </a:r>
            <a:r>
              <a:rPr lang="uk-UA" sz="3200" smtClean="0"/>
              <a:t>із </a:t>
            </a:r>
            <a:r>
              <a:rPr lang="uk-UA" sz="3200" smtClean="0">
                <a:latin typeface="Arial" charset="0"/>
              </a:rPr>
              <a:t>програмових вимог</a:t>
            </a:r>
            <a:r>
              <a:rPr lang="uk-UA" sz="3200" smtClean="0"/>
              <a:t>:</a:t>
            </a:r>
            <a:br>
              <a:rPr lang="uk-UA" sz="3200" smtClean="0"/>
            </a:br>
            <a:endParaRPr lang="ru-RU" sz="3200" smtClean="0"/>
          </a:p>
        </p:txBody>
      </p:sp>
      <p:sp>
        <p:nvSpPr>
          <p:cNvPr id="15362" name="Содержимое 2"/>
          <p:cNvSpPr>
            <a:spLocks noGrp="1"/>
          </p:cNvSpPr>
          <p:nvPr>
            <p:ph idx="1"/>
          </p:nvPr>
        </p:nvSpPr>
        <p:spPr>
          <a:xfrm>
            <a:off x="457200" y="1196975"/>
            <a:ext cx="8229600" cy="4929188"/>
          </a:xfrm>
        </p:spPr>
        <p:txBody>
          <a:bodyPr/>
          <a:lstStyle/>
          <a:p>
            <a:pPr eaLnBrk="1" hangingPunct="1">
              <a:lnSpc>
                <a:spcPct val="80000"/>
              </a:lnSpc>
              <a:buFont typeface="Arial" charset="0"/>
              <a:buNone/>
            </a:pPr>
            <a:r>
              <a:rPr lang="en-US" sz="3000" smtClean="0"/>
              <a:t> </a:t>
            </a:r>
            <a:r>
              <a:rPr lang="uk-UA" sz="3000" smtClean="0"/>
              <a:t>- </a:t>
            </a:r>
            <a:r>
              <a:rPr lang="uk-UA" sz="2000" smtClean="0"/>
              <a:t>Знято фіксованої кількості годин на вивчення</a:t>
            </a:r>
            <a:r>
              <a:rPr lang="en-US" sz="2000" smtClean="0"/>
              <a:t> </a:t>
            </a:r>
            <a:r>
              <a:rPr lang="uk-UA" sz="2000" smtClean="0"/>
              <a:t>кожної теми ( учителі визначатимуть їх самостійно, враховуючи рівень підготовки учнів.);</a:t>
            </a:r>
          </a:p>
          <a:p>
            <a:pPr eaLnBrk="1" hangingPunct="1">
              <a:lnSpc>
                <a:spcPct val="80000"/>
              </a:lnSpc>
              <a:buFont typeface="Arial" charset="0"/>
              <a:buNone/>
            </a:pPr>
            <a:endParaRPr lang="uk-UA" sz="2000" smtClean="0"/>
          </a:p>
          <a:p>
            <a:pPr eaLnBrk="1" hangingPunct="1">
              <a:lnSpc>
                <a:spcPct val="80000"/>
              </a:lnSpc>
              <a:buFont typeface="Arial" charset="0"/>
              <a:buNone/>
            </a:pPr>
            <a:r>
              <a:rPr lang="en-US" sz="2000" smtClean="0"/>
              <a:t>  </a:t>
            </a:r>
            <a:r>
              <a:rPr lang="uk-UA" sz="2000" smtClean="0"/>
              <a:t>-</a:t>
            </a:r>
            <a:r>
              <a:rPr lang="en-US" sz="2000" smtClean="0"/>
              <a:t> </a:t>
            </a:r>
            <a:r>
              <a:rPr lang="uk-UA" sz="2000" smtClean="0"/>
              <a:t>Здійснено перерозподіл тем між класами з метою приведення процесу навчання у відповідність до вікових можливостей молодших школярів та принципу здоров´язбереження .</a:t>
            </a:r>
          </a:p>
          <a:p>
            <a:pPr eaLnBrk="1" hangingPunct="1">
              <a:lnSpc>
                <a:spcPct val="80000"/>
              </a:lnSpc>
              <a:buFont typeface="Arial" charset="0"/>
              <a:buNone/>
            </a:pPr>
            <a:endParaRPr lang="uk-UA" sz="2000" smtClean="0"/>
          </a:p>
          <a:p>
            <a:pPr eaLnBrk="1" hangingPunct="1">
              <a:lnSpc>
                <a:spcPct val="80000"/>
              </a:lnSpc>
              <a:buFont typeface="Arial" charset="0"/>
              <a:buNone/>
            </a:pPr>
            <a:r>
              <a:rPr lang="uk-UA" sz="2000" b="1" smtClean="0"/>
              <a:t> - </a:t>
            </a:r>
            <a:r>
              <a:rPr lang="uk-UA" sz="2000" smtClean="0"/>
              <a:t>Додано таке поняття , як інтегровані уроки, коли в межах одного уроку вивчається матеріал із різних навчальних предметів. Вони можуть проводитись як одним, так і двома вчителями.</a:t>
            </a:r>
          </a:p>
          <a:p>
            <a:pPr eaLnBrk="1" hangingPunct="1">
              <a:lnSpc>
                <a:spcPct val="80000"/>
              </a:lnSpc>
              <a:buFont typeface="Arial" charset="0"/>
              <a:buNone/>
            </a:pPr>
            <a:endParaRPr lang="uk-UA" sz="2000" smtClean="0"/>
          </a:p>
          <a:p>
            <a:pPr eaLnBrk="1" hangingPunct="1">
              <a:lnSpc>
                <a:spcPct val="80000"/>
              </a:lnSpc>
              <a:buFont typeface="Arial" charset="0"/>
              <a:buNone/>
            </a:pPr>
            <a:r>
              <a:rPr lang="uk-UA" sz="2000" smtClean="0"/>
              <a:t> </a:t>
            </a:r>
          </a:p>
          <a:p>
            <a:pPr>
              <a:buFont typeface="Arial" charset="0"/>
              <a:buNone/>
            </a:pPr>
            <a:r>
              <a:rPr lang="uk-UA" sz="2000" smtClean="0"/>
              <a:t> </a:t>
            </a:r>
            <a:endParaRPr lang="ru-RU" sz="2000" smtClean="0"/>
          </a:p>
        </p:txBody>
      </p:sp>
      <p:pic>
        <p:nvPicPr>
          <p:cNvPr id="15363" name="Picture 4" descr="71624"/>
          <p:cNvPicPr>
            <a:picLocks noChangeAspect="1" noChangeArrowheads="1"/>
          </p:cNvPicPr>
          <p:nvPr/>
        </p:nvPicPr>
        <p:blipFill>
          <a:blip r:embed="rId2"/>
          <a:srcRect/>
          <a:stretch>
            <a:fillRect/>
          </a:stretch>
        </p:blipFill>
        <p:spPr bwMode="auto">
          <a:xfrm>
            <a:off x="2916238" y="4365625"/>
            <a:ext cx="2951162" cy="1766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a:xfrm>
            <a:off x="395288" y="333375"/>
            <a:ext cx="8229600" cy="1143000"/>
          </a:xfrm>
        </p:spPr>
        <p:txBody>
          <a:bodyPr/>
          <a:lstStyle/>
          <a:p>
            <a:pPr eaLnBrk="1" hangingPunct="1"/>
            <a:r>
              <a:rPr lang="uk-UA" sz="4000" smtClean="0"/>
              <a:t>Зміни в “Українській мові”</a:t>
            </a:r>
            <a:endParaRPr lang="ru-RU" sz="4000" smtClean="0"/>
          </a:p>
        </p:txBody>
      </p:sp>
      <p:sp>
        <p:nvSpPr>
          <p:cNvPr id="16386" name="Содержимое 2"/>
          <p:cNvSpPr>
            <a:spLocks noGrp="1"/>
          </p:cNvSpPr>
          <p:nvPr>
            <p:ph idx="1"/>
          </p:nvPr>
        </p:nvSpPr>
        <p:spPr>
          <a:xfrm>
            <a:off x="468313" y="1341438"/>
            <a:ext cx="8229600" cy="4884737"/>
          </a:xfrm>
        </p:spPr>
        <p:txBody>
          <a:bodyPr/>
          <a:lstStyle/>
          <a:p>
            <a:pPr eaLnBrk="1" hangingPunct="1">
              <a:buFont typeface="Arial" charset="0"/>
              <a:buNone/>
            </a:pPr>
            <a:r>
              <a:rPr lang="en-US" smtClean="0"/>
              <a:t> </a:t>
            </a:r>
            <a:r>
              <a:rPr lang="uk-UA" sz="2000" smtClean="0"/>
              <a:t>- </a:t>
            </a:r>
            <a:r>
              <a:rPr lang="uk-UA" sz="2400" smtClean="0"/>
              <a:t>Уніфіковано термінологію програм:</a:t>
            </a:r>
          </a:p>
          <a:p>
            <a:pPr>
              <a:buFont typeface="Arial" charset="0"/>
              <a:buNone/>
            </a:pPr>
            <a:r>
              <a:rPr lang="uk-UA" sz="2000" smtClean="0"/>
              <a:t>  Відсіяли трохи обов´язкових словникових слів: </a:t>
            </a:r>
          </a:p>
          <a:p>
            <a:pPr>
              <a:buFont typeface="Arial" charset="0"/>
              <a:buNone/>
            </a:pPr>
            <a:r>
              <a:rPr lang="uk-UA" sz="2000" smtClean="0"/>
              <a:t> “бетон”, “цемент”, “ гектар”.</a:t>
            </a:r>
          </a:p>
          <a:p>
            <a:pPr>
              <a:buFont typeface="Arial" charset="0"/>
              <a:buNone/>
            </a:pPr>
            <a:r>
              <a:rPr lang="uk-UA" sz="2000" smtClean="0"/>
              <a:t>Замість того осучаснили слова. Додали ті, якими дитина зможе користуватись в житті:   “милосердя”, “співчуття”, “добросовісний”, “внесок”, “життєрадісний” , “ноутбук”, “аеропорт” тощо.</a:t>
            </a:r>
            <a:endParaRPr lang="uk-UA" smtClean="0"/>
          </a:p>
          <a:p>
            <a:pPr eaLnBrk="1" hangingPunct="1">
              <a:buFont typeface="Arial" charset="0"/>
              <a:buNone/>
            </a:pPr>
            <a:r>
              <a:rPr lang="uk-UA" smtClean="0"/>
              <a:t>-</a:t>
            </a:r>
            <a:r>
              <a:rPr lang="en-US" smtClean="0"/>
              <a:t> </a:t>
            </a:r>
            <a:r>
              <a:rPr lang="uk-UA" sz="2400" smtClean="0"/>
              <a:t>Основне завдання курсу “Українська мова”-</a:t>
            </a:r>
          </a:p>
          <a:p>
            <a:pPr eaLnBrk="1" hangingPunct="1">
              <a:buFont typeface="Arial" charset="0"/>
              <a:buNone/>
            </a:pPr>
            <a:r>
              <a:rPr lang="en-US" sz="2400" smtClean="0"/>
              <a:t>  </a:t>
            </a:r>
            <a:r>
              <a:rPr lang="uk-UA" sz="2000" smtClean="0"/>
              <a:t>це навчити дитину: </a:t>
            </a:r>
            <a:r>
              <a:rPr lang="uk-UA" sz="2000" b="1" smtClean="0"/>
              <a:t>висловлюватись </a:t>
            </a:r>
            <a:r>
              <a:rPr lang="uk-UA" sz="2000" smtClean="0"/>
              <a:t>у будь-якій ситуації та</a:t>
            </a:r>
          </a:p>
          <a:p>
            <a:pPr eaLnBrk="1" hangingPunct="1">
              <a:buFont typeface="Arial" charset="0"/>
              <a:buNone/>
            </a:pPr>
            <a:r>
              <a:rPr lang="uk-UA" sz="2000" smtClean="0"/>
              <a:t> не перевантажувати учнів теоретичним матеріалом та заучуванням правил.</a:t>
            </a:r>
          </a:p>
          <a:p>
            <a:pPr eaLnBrk="1" hangingPunct="1">
              <a:buFont typeface="Arial" charset="0"/>
              <a:buNone/>
            </a:pPr>
            <a:endParaRPr lang="ru-RU" sz="2000" smtClean="0"/>
          </a:p>
        </p:txBody>
      </p:sp>
      <p:pic>
        <p:nvPicPr>
          <p:cNvPr id="16387" name="Picture 4" descr="924684_800"/>
          <p:cNvPicPr>
            <a:picLocks noChangeAspect="1" noChangeArrowheads="1"/>
          </p:cNvPicPr>
          <p:nvPr/>
        </p:nvPicPr>
        <p:blipFill>
          <a:blip r:embed="rId2"/>
          <a:srcRect/>
          <a:stretch>
            <a:fillRect/>
          </a:stretch>
        </p:blipFill>
        <p:spPr bwMode="auto">
          <a:xfrm>
            <a:off x="2916238" y="5084763"/>
            <a:ext cx="2159000" cy="160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pPr eaLnBrk="1" hangingPunct="1"/>
            <a:endParaRPr lang="ru-RU" smtClean="0"/>
          </a:p>
        </p:txBody>
      </p:sp>
      <p:sp>
        <p:nvSpPr>
          <p:cNvPr id="17410" name="Содержимое 2"/>
          <p:cNvSpPr>
            <a:spLocks noGrp="1"/>
          </p:cNvSpPr>
          <p:nvPr>
            <p:ph idx="1"/>
          </p:nvPr>
        </p:nvSpPr>
        <p:spPr>
          <a:xfrm>
            <a:off x="468313" y="333375"/>
            <a:ext cx="8372475" cy="5792788"/>
          </a:xfrm>
        </p:spPr>
        <p:txBody>
          <a:bodyPr/>
          <a:lstStyle/>
          <a:p>
            <a:pPr eaLnBrk="1" hangingPunct="1">
              <a:buFont typeface="Arial" charset="0"/>
              <a:buNone/>
            </a:pPr>
            <a:r>
              <a:rPr lang="en-US" sz="3600" b="1" smtClean="0"/>
              <a:t>      </a:t>
            </a:r>
            <a:r>
              <a:rPr lang="uk-UA" sz="4000" b="1" smtClean="0"/>
              <a:t>З 1 класу – вилучили з програми</a:t>
            </a:r>
            <a:endParaRPr lang="uk-UA" sz="3600" smtClean="0"/>
          </a:p>
          <a:p>
            <a:pPr eaLnBrk="1" hangingPunct="1">
              <a:buFont typeface="Arial" charset="0"/>
              <a:buNone/>
            </a:pPr>
            <a:r>
              <a:rPr lang="en-US" sz="3600" smtClean="0"/>
              <a:t> </a:t>
            </a:r>
            <a:endParaRPr lang="uk-UA" sz="3600" smtClean="0"/>
          </a:p>
          <a:p>
            <a:pPr eaLnBrk="1" hangingPunct="1">
              <a:buFont typeface="Arial" charset="0"/>
              <a:buNone/>
            </a:pPr>
            <a:r>
              <a:rPr lang="en-US" sz="3600" smtClean="0"/>
              <a:t> -</a:t>
            </a:r>
            <a:r>
              <a:rPr lang="uk-UA" sz="3600" smtClean="0"/>
              <a:t> </a:t>
            </a:r>
            <a:r>
              <a:rPr lang="uk-UA" smtClean="0"/>
              <a:t>Схеми речення. </a:t>
            </a:r>
          </a:p>
          <a:p>
            <a:pPr eaLnBrk="1" hangingPunct="1">
              <a:buFont typeface="Arial" charset="0"/>
              <a:buNone/>
            </a:pPr>
            <a:r>
              <a:rPr lang="uk-UA" sz="2800" smtClean="0"/>
              <a:t>Тепер учень складатиме речення </a:t>
            </a:r>
          </a:p>
          <a:p>
            <a:pPr eaLnBrk="1" hangingPunct="1">
              <a:buFont typeface="Arial" charset="0"/>
              <a:buNone/>
            </a:pPr>
            <a:r>
              <a:rPr lang="uk-UA" sz="2800" smtClean="0"/>
              <a:t>з необмеженої кількості слів.</a:t>
            </a:r>
          </a:p>
          <a:p>
            <a:pPr eaLnBrk="1" hangingPunct="1">
              <a:buFont typeface="Arial" charset="0"/>
              <a:buNone/>
            </a:pPr>
            <a:r>
              <a:rPr lang="en-US" sz="2400" smtClean="0"/>
              <a:t>  </a:t>
            </a:r>
            <a:endParaRPr lang="uk-UA" sz="2400" smtClean="0"/>
          </a:p>
          <a:p>
            <a:pPr eaLnBrk="1" hangingPunct="1">
              <a:buFontTx/>
              <a:buChar char="-"/>
            </a:pPr>
            <a:r>
              <a:rPr lang="uk-UA" smtClean="0"/>
              <a:t>Для звукового аналізу </a:t>
            </a:r>
            <a:r>
              <a:rPr lang="uk-UA" sz="2800" smtClean="0"/>
              <a:t>лишили тільки найпростіші слова для звукового аналізу:</a:t>
            </a:r>
            <a:r>
              <a:rPr lang="uk-UA" smtClean="0"/>
              <a:t> “ліс”, “мама” </a:t>
            </a:r>
            <a:r>
              <a:rPr lang="uk-UA" sz="2800" smtClean="0"/>
              <a:t>тощо. </a:t>
            </a:r>
          </a:p>
          <a:p>
            <a:pPr eaLnBrk="1" hangingPunct="1">
              <a:buFontTx/>
              <a:buNone/>
            </a:pPr>
            <a:r>
              <a:rPr lang="uk-UA" sz="2800" smtClean="0"/>
              <a:t>     А складні ( “ящірка”)перенесли до 3 класу.</a:t>
            </a:r>
          </a:p>
        </p:txBody>
      </p:sp>
      <p:pic>
        <p:nvPicPr>
          <p:cNvPr id="17411" name="Picture 4" descr="1359464172_c7044bd9ce7ft"/>
          <p:cNvPicPr>
            <a:picLocks noChangeAspect="1" noChangeArrowheads="1"/>
          </p:cNvPicPr>
          <p:nvPr/>
        </p:nvPicPr>
        <p:blipFill>
          <a:blip r:embed="rId2"/>
          <a:srcRect/>
          <a:stretch>
            <a:fillRect/>
          </a:stretch>
        </p:blipFill>
        <p:spPr bwMode="auto">
          <a:xfrm>
            <a:off x="6877050" y="1484313"/>
            <a:ext cx="1674813"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pPr eaLnBrk="1" hangingPunct="1"/>
            <a:r>
              <a:rPr lang="uk-UA" sz="4000" b="1" smtClean="0"/>
              <a:t>З 2 класу -  вилучили дві теми:</a:t>
            </a:r>
            <a:endParaRPr lang="ru-RU" sz="4000" b="1" smtClean="0"/>
          </a:p>
        </p:txBody>
      </p:sp>
      <p:sp>
        <p:nvSpPr>
          <p:cNvPr id="18434" name="Содержимое 2"/>
          <p:cNvSpPr>
            <a:spLocks noGrp="1"/>
          </p:cNvSpPr>
          <p:nvPr>
            <p:ph idx="1"/>
          </p:nvPr>
        </p:nvSpPr>
        <p:spPr>
          <a:xfrm>
            <a:off x="457200" y="1268413"/>
            <a:ext cx="8229600" cy="4857750"/>
          </a:xfrm>
        </p:spPr>
        <p:txBody>
          <a:bodyPr/>
          <a:lstStyle/>
          <a:p>
            <a:pPr eaLnBrk="1" hangingPunct="1">
              <a:buFont typeface="Arial" charset="0"/>
              <a:buNone/>
            </a:pPr>
            <a:r>
              <a:rPr lang="en-US" smtClean="0"/>
              <a:t>   - </a:t>
            </a:r>
            <a:r>
              <a:rPr lang="uk-UA" smtClean="0"/>
              <a:t>“Спільнокореневі слова” – </a:t>
            </a:r>
            <a:r>
              <a:rPr lang="uk-UA" sz="2800" smtClean="0"/>
              <a:t>бо у дітей немає для її вивчення широкого словникового запасу.</a:t>
            </a:r>
            <a:r>
              <a:rPr lang="ru-RU" sz="2800" smtClean="0"/>
              <a:t> </a:t>
            </a:r>
            <a:endParaRPr lang="uk-UA" sz="2800" smtClean="0"/>
          </a:p>
          <a:p>
            <a:pPr eaLnBrk="1" hangingPunct="1">
              <a:buFont typeface="Arial" charset="0"/>
              <a:buNone/>
            </a:pPr>
            <a:r>
              <a:rPr lang="uk-UA" smtClean="0"/>
              <a:t>“Правопис ненаголошених Е-И”</a:t>
            </a:r>
          </a:p>
          <a:p>
            <a:pPr eaLnBrk="1" hangingPunct="1">
              <a:buFont typeface="Arial" charset="0"/>
              <a:buNone/>
            </a:pPr>
            <a:r>
              <a:rPr lang="uk-UA" smtClean="0"/>
              <a:t> </a:t>
            </a:r>
            <a:r>
              <a:rPr lang="uk-UA" sz="2800" smtClean="0"/>
              <a:t>і також перенесли їх до третього класу.</a:t>
            </a:r>
          </a:p>
          <a:p>
            <a:pPr eaLnBrk="1" hangingPunct="1">
              <a:buFont typeface="Arial" charset="0"/>
              <a:buNone/>
            </a:pPr>
            <a:endParaRPr lang="uk-UA" smtClean="0"/>
          </a:p>
          <a:p>
            <a:pPr eaLnBrk="1" hangingPunct="1">
              <a:buFont typeface="Arial" charset="0"/>
              <a:buNone/>
            </a:pPr>
            <a:r>
              <a:rPr lang="en-US" smtClean="0"/>
              <a:t>   </a:t>
            </a:r>
            <a:r>
              <a:rPr lang="uk-UA" smtClean="0"/>
              <a:t>Натомість у 2 класу зібрали усі правили переносу. </a:t>
            </a:r>
            <a:r>
              <a:rPr lang="uk-UA" sz="2400" smtClean="0"/>
              <a:t>З буквосполученням ДЖ, ДЗ, ЙО, ЬО, апострофом, подовженими приголосними. Ця тема посильна для другокласників, бо вони вже пишуть у зошитах і щодня використовують перенос.</a:t>
            </a:r>
            <a:endParaRPr lang="ru-RU" sz="2400" smtClean="0"/>
          </a:p>
        </p:txBody>
      </p:sp>
      <p:pic>
        <p:nvPicPr>
          <p:cNvPr id="18435" name="Picture 4" descr="img22"/>
          <p:cNvPicPr>
            <a:picLocks noChangeAspect="1" noChangeArrowheads="1"/>
          </p:cNvPicPr>
          <p:nvPr/>
        </p:nvPicPr>
        <p:blipFill>
          <a:blip r:embed="rId2"/>
          <a:srcRect/>
          <a:stretch>
            <a:fillRect/>
          </a:stretch>
        </p:blipFill>
        <p:spPr bwMode="auto">
          <a:xfrm>
            <a:off x="6659563" y="2276475"/>
            <a:ext cx="2295525"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pPr eaLnBrk="1" hangingPunct="1"/>
            <a:r>
              <a:rPr lang="uk-UA" sz="4000" b="1" smtClean="0"/>
              <a:t>У 3 класі в розділі</a:t>
            </a:r>
            <a:r>
              <a:rPr lang="en-US" sz="4000" b="1" smtClean="0"/>
              <a:t> </a:t>
            </a:r>
            <a:r>
              <a:rPr lang="uk-UA" sz="4000" b="1" smtClean="0">
                <a:latin typeface="Arial" charset="0"/>
              </a:rPr>
              <a:t>“</a:t>
            </a:r>
            <a:r>
              <a:rPr lang="uk-UA" sz="4000" b="1" smtClean="0"/>
              <a:t>Текст”-</a:t>
            </a:r>
            <a:endParaRPr lang="ru-RU" sz="4000" b="1" smtClean="0"/>
          </a:p>
        </p:txBody>
      </p:sp>
      <p:sp>
        <p:nvSpPr>
          <p:cNvPr id="19458" name="Содержимое 2"/>
          <p:cNvSpPr>
            <a:spLocks noGrp="1"/>
          </p:cNvSpPr>
          <p:nvPr>
            <p:ph idx="1"/>
          </p:nvPr>
        </p:nvSpPr>
        <p:spPr/>
        <p:txBody>
          <a:bodyPr/>
          <a:lstStyle/>
          <a:p>
            <a:pPr eaLnBrk="1" hangingPunct="1">
              <a:buFont typeface="Arial" charset="0"/>
              <a:buNone/>
            </a:pPr>
            <a:r>
              <a:rPr lang="uk-UA" smtClean="0">
                <a:latin typeface="Arial" charset="0"/>
              </a:rPr>
              <a:t>  - </a:t>
            </a:r>
            <a:r>
              <a:rPr lang="uk-UA" sz="2800" smtClean="0"/>
              <a:t>Замість міркувань </a:t>
            </a:r>
            <a:r>
              <a:rPr lang="uk-UA" smtClean="0"/>
              <a:t>ввели такий тип мовлення</a:t>
            </a:r>
            <a:r>
              <a:rPr lang="uk-UA" sz="2800" smtClean="0"/>
              <a:t>, як ЕСЕ  - розміркування в довільній формі на будь-яку знайому тему).</a:t>
            </a:r>
            <a:endParaRPr lang="uk-UA" sz="2800" smtClean="0">
              <a:latin typeface="Arial" charset="0"/>
            </a:endParaRPr>
          </a:p>
          <a:p>
            <a:pPr eaLnBrk="1" hangingPunct="1">
              <a:buFont typeface="Arial" charset="0"/>
              <a:buNone/>
            </a:pPr>
            <a:r>
              <a:rPr lang="uk-UA" sz="2800" smtClean="0">
                <a:latin typeface="Arial" charset="0"/>
              </a:rPr>
              <a:t>   </a:t>
            </a:r>
            <a:r>
              <a:rPr lang="uk-UA" sz="2800" smtClean="0"/>
              <a:t>- цей спосіб висловлення думки найбільше відповідає віку дітей. Дітям часто знімали бали не за їхні думки, а за недотримання структури. Форма була важливішою за зміст.</a:t>
            </a:r>
            <a:r>
              <a:rPr lang="ru-RU" sz="2800" smtClean="0"/>
              <a:t> </a:t>
            </a:r>
            <a:endParaRPr lang="uk-UA" sz="2800" smtClean="0"/>
          </a:p>
          <a:p>
            <a:pPr eaLnBrk="1" hangingPunct="1">
              <a:buFont typeface="Arial" charset="0"/>
              <a:buNone/>
            </a:pPr>
            <a:endParaRPr lang="uk-UA" sz="2800" smtClean="0"/>
          </a:p>
          <a:p>
            <a:pPr eaLnBrk="1" hangingPunct="1">
              <a:buFont typeface="Arial" charset="0"/>
              <a:buNone/>
            </a:pPr>
            <a:r>
              <a:rPr lang="ru-RU" sz="2000" smtClean="0"/>
              <a:t>Ключовою особливістю есе є його авторське оформлення</a:t>
            </a:r>
            <a:r>
              <a:rPr lang="ru-RU" sz="1600" smtClean="0"/>
              <a:t>  </a:t>
            </a:r>
            <a:endParaRPr lang="uk-UA" sz="1600" smtClean="0"/>
          </a:p>
          <a:p>
            <a:pPr eaLnBrk="1" hangingPunct="1">
              <a:buFont typeface="Arial" charset="0"/>
              <a:buNone/>
            </a:pPr>
            <a:r>
              <a:rPr lang="uk-UA" smtClean="0">
                <a:latin typeface="Arial" charset="0"/>
              </a:rPr>
              <a:t> - </a:t>
            </a:r>
            <a:r>
              <a:rPr lang="uk-UA" smtClean="0"/>
              <a:t>Усунуто побудову речень за схемами.</a:t>
            </a:r>
            <a:endParaRPr lang="ru-RU" smtClean="0"/>
          </a:p>
        </p:txBody>
      </p:sp>
      <p:pic>
        <p:nvPicPr>
          <p:cNvPr id="19459" name="Picture 4" descr="зразок есе"/>
          <p:cNvPicPr>
            <a:picLocks noChangeAspect="1" noChangeArrowheads="1"/>
          </p:cNvPicPr>
          <p:nvPr/>
        </p:nvPicPr>
        <p:blipFill>
          <a:blip r:embed="rId2"/>
          <a:srcRect/>
          <a:stretch>
            <a:fillRect/>
          </a:stretch>
        </p:blipFill>
        <p:spPr bwMode="auto">
          <a:xfrm>
            <a:off x="7092950" y="4365625"/>
            <a:ext cx="1909763"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p:txBody>
          <a:bodyPr/>
          <a:lstStyle/>
          <a:p>
            <a:pPr eaLnBrk="1" hangingPunct="1"/>
            <a:r>
              <a:rPr lang="uk-UA" sz="4000" b="1" smtClean="0"/>
              <a:t>У 4 класі -</a:t>
            </a:r>
            <a:endParaRPr lang="ru-RU" sz="4000" b="1" smtClean="0"/>
          </a:p>
        </p:txBody>
      </p:sp>
      <p:sp>
        <p:nvSpPr>
          <p:cNvPr id="20482" name="Содержимое 2"/>
          <p:cNvSpPr>
            <a:spLocks noGrp="1"/>
          </p:cNvSpPr>
          <p:nvPr>
            <p:ph idx="1"/>
          </p:nvPr>
        </p:nvSpPr>
        <p:spPr/>
        <p:txBody>
          <a:bodyPr/>
          <a:lstStyle/>
          <a:p>
            <a:pPr eaLnBrk="1" hangingPunct="1">
              <a:buFont typeface="Arial" charset="0"/>
              <a:buNone/>
            </a:pPr>
            <a:r>
              <a:rPr lang="uk-UA" smtClean="0">
                <a:latin typeface="Arial" charset="0"/>
              </a:rPr>
              <a:t> - </a:t>
            </a:r>
            <a:r>
              <a:rPr lang="uk-UA" sz="2800" smtClean="0"/>
              <a:t>Повністю вилучили складні теми:</a:t>
            </a:r>
          </a:p>
          <a:p>
            <a:pPr eaLnBrk="1" hangingPunct="1">
              <a:buFont typeface="Arial" charset="0"/>
              <a:buNone/>
            </a:pPr>
            <a:r>
              <a:rPr lang="uk-UA" sz="2800" smtClean="0"/>
              <a:t> « Змінювання дієслів за особами»,</a:t>
            </a:r>
          </a:p>
          <a:p>
            <a:pPr eaLnBrk="1" hangingPunct="1">
              <a:buFont typeface="Arial" charset="0"/>
              <a:buNone/>
            </a:pPr>
            <a:r>
              <a:rPr lang="uk-UA" sz="2800" smtClean="0"/>
              <a:t> “Правопис особових закінчень дієслів – “клеЇте” чи “клеЄте” – цю тему перенесли до 5 класу.</a:t>
            </a:r>
            <a:endParaRPr lang="ru-RU" sz="2800" smtClean="0"/>
          </a:p>
        </p:txBody>
      </p:sp>
      <p:pic>
        <p:nvPicPr>
          <p:cNvPr id="20483" name="Picture 4" descr="image168"/>
          <p:cNvPicPr>
            <a:picLocks noChangeAspect="1" noChangeArrowheads="1"/>
          </p:cNvPicPr>
          <p:nvPr/>
        </p:nvPicPr>
        <p:blipFill>
          <a:blip r:embed="rId2"/>
          <a:srcRect/>
          <a:stretch>
            <a:fillRect/>
          </a:stretch>
        </p:blipFill>
        <p:spPr bwMode="auto">
          <a:xfrm>
            <a:off x="539750" y="3716338"/>
            <a:ext cx="8172450" cy="2268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uk-UA" dirty="0" smtClean="0"/>
              <a:t>Літературне читання</a:t>
            </a:r>
            <a:br>
              <a:rPr lang="uk-UA" dirty="0" smtClean="0"/>
            </a:br>
            <a:endParaRPr lang="ru-RU" dirty="0"/>
          </a:p>
        </p:txBody>
      </p:sp>
      <p:sp>
        <p:nvSpPr>
          <p:cNvPr id="21506" name="Содержимое 2"/>
          <p:cNvSpPr>
            <a:spLocks noGrp="1"/>
          </p:cNvSpPr>
          <p:nvPr>
            <p:ph idx="1"/>
          </p:nvPr>
        </p:nvSpPr>
        <p:spPr>
          <a:xfrm>
            <a:off x="457200" y="1125538"/>
            <a:ext cx="8229600" cy="5000625"/>
          </a:xfrm>
        </p:spPr>
        <p:txBody>
          <a:bodyPr/>
          <a:lstStyle/>
          <a:p>
            <a:pPr eaLnBrk="1" hangingPunct="1">
              <a:buFont typeface="Arial" charset="0"/>
              <a:buNone/>
            </a:pPr>
            <a:r>
              <a:rPr lang="uk-UA" smtClean="0">
                <a:latin typeface="Arial" charset="0"/>
              </a:rPr>
              <a:t> </a:t>
            </a:r>
            <a:r>
              <a:rPr lang="uk-UA" sz="2400" smtClean="0"/>
              <a:t>У програмі з Літературного читання –</a:t>
            </a:r>
          </a:p>
          <a:p>
            <a:pPr eaLnBrk="1" hangingPunct="1">
              <a:buFont typeface="Arial" charset="0"/>
              <a:buNone/>
            </a:pPr>
            <a:r>
              <a:rPr lang="uk-UA" sz="2400" smtClean="0"/>
              <a:t> уведено розділ Аудіювання – </a:t>
            </a:r>
          </a:p>
          <a:p>
            <a:pPr eaLnBrk="1" hangingPunct="1">
              <a:buFont typeface="Arial" charset="0"/>
              <a:buNone/>
            </a:pPr>
            <a:r>
              <a:rPr lang="uk-UA" sz="2400" smtClean="0"/>
              <a:t>слухання – розуміння усного мовлення» .</a:t>
            </a:r>
            <a:endParaRPr lang="uk-UA" sz="2400" smtClean="0">
              <a:latin typeface="Arial" charset="0"/>
            </a:endParaRPr>
          </a:p>
          <a:p>
            <a:pPr eaLnBrk="1" hangingPunct="1">
              <a:buFontTx/>
              <a:buChar char="-"/>
            </a:pPr>
            <a:r>
              <a:rPr lang="uk-UA" sz="2400" smtClean="0"/>
              <a:t>Наповнили навчальну програму іменами сучасних авторів: Сашко Дерманський, Леся Воронина, Володимир Читай, </a:t>
            </a:r>
          </a:p>
          <a:p>
            <a:pPr eaLnBrk="1" hangingPunct="1">
              <a:buFontTx/>
              <a:buNone/>
            </a:pPr>
            <a:r>
              <a:rPr lang="uk-UA" sz="2400" smtClean="0"/>
              <a:t>Олесь</a:t>
            </a:r>
            <a:r>
              <a:rPr lang="uk-UA" sz="2400" smtClean="0">
                <a:latin typeface="Arial" charset="0"/>
              </a:rPr>
              <a:t> </a:t>
            </a:r>
            <a:r>
              <a:rPr lang="uk-UA" sz="2400" smtClean="0"/>
              <a:t>Ільченко,</a:t>
            </a:r>
          </a:p>
          <a:p>
            <a:pPr eaLnBrk="1" hangingPunct="1">
              <a:buFontTx/>
              <a:buNone/>
            </a:pPr>
            <a:r>
              <a:rPr lang="uk-UA" sz="2400" smtClean="0"/>
              <a:t> Мар´яна Савка,</a:t>
            </a:r>
          </a:p>
          <a:p>
            <a:pPr eaLnBrk="1" hangingPunct="1">
              <a:buFontTx/>
              <a:buNone/>
            </a:pPr>
            <a:r>
              <a:rPr lang="uk-UA" sz="2400" smtClean="0"/>
              <a:t>Тарас Прохасько та ін.                                         </a:t>
            </a:r>
          </a:p>
          <a:p>
            <a:pPr eaLnBrk="1" hangingPunct="1">
              <a:buFont typeface="Arial" charset="0"/>
              <a:buNone/>
            </a:pPr>
            <a:endParaRPr lang="uk-UA" sz="2400" smtClean="0"/>
          </a:p>
          <a:p>
            <a:pPr eaLnBrk="1" hangingPunct="1">
              <a:buFont typeface="Arial" charset="0"/>
              <a:buNone/>
            </a:pPr>
            <a:endParaRPr lang="uk-UA" sz="2400" smtClean="0"/>
          </a:p>
          <a:p>
            <a:pPr eaLnBrk="1" hangingPunct="1">
              <a:buFont typeface="Arial" charset="0"/>
              <a:buNone/>
            </a:pPr>
            <a:r>
              <a:rPr lang="uk-UA" sz="2400" smtClean="0"/>
              <a:t>Це вплине на розвиток читацького інтересу дитини, бо вони сучасники.</a:t>
            </a:r>
            <a:endParaRPr lang="ru-RU" sz="2400" smtClean="0"/>
          </a:p>
        </p:txBody>
      </p:sp>
      <p:pic>
        <p:nvPicPr>
          <p:cNvPr id="21507" name="Picture 4" descr="23"/>
          <p:cNvPicPr>
            <a:picLocks noChangeAspect="1" noChangeArrowheads="1"/>
          </p:cNvPicPr>
          <p:nvPr/>
        </p:nvPicPr>
        <p:blipFill>
          <a:blip r:embed="rId2"/>
          <a:srcRect/>
          <a:stretch>
            <a:fillRect/>
          </a:stretch>
        </p:blipFill>
        <p:spPr bwMode="auto">
          <a:xfrm>
            <a:off x="6732588" y="1214438"/>
            <a:ext cx="2160587" cy="1185862"/>
          </a:xfrm>
          <a:prstGeom prst="rect">
            <a:avLst/>
          </a:prstGeom>
          <a:noFill/>
          <a:ln w="9525">
            <a:noFill/>
            <a:miter lim="800000"/>
            <a:headEnd/>
            <a:tailEnd/>
          </a:ln>
        </p:spPr>
      </p:pic>
      <p:pic>
        <p:nvPicPr>
          <p:cNvPr id="21508" name="Picture 5" descr="12(1)"/>
          <p:cNvPicPr>
            <a:picLocks noChangeAspect="1" noChangeArrowheads="1"/>
          </p:cNvPicPr>
          <p:nvPr/>
        </p:nvPicPr>
        <p:blipFill>
          <a:blip r:embed="rId3"/>
          <a:srcRect/>
          <a:stretch>
            <a:fillRect/>
          </a:stretch>
        </p:blipFill>
        <p:spPr bwMode="auto">
          <a:xfrm>
            <a:off x="6659563" y="3500438"/>
            <a:ext cx="1663700" cy="1652587"/>
          </a:xfrm>
          <a:prstGeom prst="rect">
            <a:avLst/>
          </a:prstGeom>
          <a:noFill/>
          <a:ln w="9525">
            <a:noFill/>
            <a:miter lim="800000"/>
            <a:headEnd/>
            <a:tailEnd/>
          </a:ln>
        </p:spPr>
      </p:pic>
      <p:pic>
        <p:nvPicPr>
          <p:cNvPr id="21509" name="Picture 6" descr="i?id=3b88fa78e3cece826b6b3d4786073e9b&amp;n=33&amp;h=215&amp;w=239"/>
          <p:cNvPicPr>
            <a:picLocks noChangeAspect="1" noChangeArrowheads="1"/>
          </p:cNvPicPr>
          <p:nvPr/>
        </p:nvPicPr>
        <p:blipFill>
          <a:blip r:embed="rId4"/>
          <a:srcRect/>
          <a:stretch>
            <a:fillRect/>
          </a:stretch>
        </p:blipFill>
        <p:spPr bwMode="auto">
          <a:xfrm>
            <a:off x="4067175" y="3573463"/>
            <a:ext cx="1728788" cy="1560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912</Words>
  <Application>Microsoft Office PowerPoint</Application>
  <PresentationFormat>Экран (4:3)</PresentationFormat>
  <Paragraphs>107</Paragraphs>
  <Slides>19</Slides>
  <Notes>0</Notes>
  <HiddenSlides>0</HiddenSlides>
  <MMClips>0</MMClips>
  <ScaleCrop>false</ScaleCrop>
  <HeadingPairs>
    <vt:vector size="6" baseType="variant">
      <vt:variant>
        <vt:lpstr>Использованные шрифты</vt:lpstr>
      </vt:variant>
      <vt:variant>
        <vt:i4>2</vt:i4>
      </vt:variant>
      <vt:variant>
        <vt:lpstr>Шаблон оформления</vt:lpstr>
      </vt:variant>
      <vt:variant>
        <vt:i4>1</vt:i4>
      </vt:variant>
      <vt:variant>
        <vt:lpstr>Заголовки слайдов</vt:lpstr>
      </vt:variant>
      <vt:variant>
        <vt:i4>19</vt:i4>
      </vt:variant>
    </vt:vector>
  </HeadingPairs>
  <TitlesOfParts>
    <vt:vector size="22" baseType="lpstr">
      <vt:lpstr>Arial</vt:lpstr>
      <vt:lpstr>Calibri</vt:lpstr>
      <vt:lpstr>Тема Office</vt:lpstr>
      <vt:lpstr>Головні зміни у шкільній освіті з 2016 навчального року</vt:lpstr>
      <vt:lpstr>  Міністерство освіти  і науки створило проект, спрямований на розвантаження та осучаснення чинних навчальних програм. </vt:lpstr>
      <vt:lpstr>Для початкових класів із програмових вимог: </vt:lpstr>
      <vt:lpstr>Зміни в “Українській мові”</vt:lpstr>
      <vt:lpstr>Слайд 5</vt:lpstr>
      <vt:lpstr>З 2 класу -  вилучили дві теми:</vt:lpstr>
      <vt:lpstr>У 3 класі в розділі “Текст”-</vt:lpstr>
      <vt:lpstr>У 4 класі -</vt:lpstr>
      <vt:lpstr>Літературне читання </vt:lpstr>
      <vt:lpstr>Зміни щодо формування та розвиток навичок читання</vt:lpstr>
      <vt:lpstr>Перевірка сформованості монологічного мовлення</vt:lpstr>
      <vt:lpstr>Нова система оцінювання</vt:lpstr>
      <vt:lpstr>  -Виправляти помилки можливо власноруч вчителем або підкреслювати  слово з помилкою, або саму помилку - з метою самостійного виправлення її учнем. </vt:lpstr>
      <vt:lpstr>Залучати батьків</vt:lpstr>
      <vt:lpstr>Нові вимоги до вчителів</vt:lpstr>
      <vt:lpstr>  - Серед методів навчання мають домінувати інтерактивні методи навчання. ( робота в парах, групах)      Серед методів навчання мають домінувати інтерактивні методи навчання. ( робота в парах, групах)                                           Коли на уроці учні                                                       спілкуються між собою –                                                            розмовляють,  обговорюють,                                                       опрацьовуючи конкретний матеріал  </vt:lpstr>
      <vt:lpstr>Гра «Зашифроване слово» </vt:lpstr>
      <vt:lpstr>«Мікрофон»</vt:lpstr>
      <vt:lpstr>  Які завдання Державного стандарту України вирішує інтерактивне навчання?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Головні зміни у шкільній освіті з 2016 навчального року</dc:title>
  <dc:creator>user</dc:creator>
  <cp:lastModifiedBy>Admin</cp:lastModifiedBy>
  <cp:revision>37</cp:revision>
  <dcterms:created xsi:type="dcterms:W3CDTF">2016-09-03T20:08:02Z</dcterms:created>
  <dcterms:modified xsi:type="dcterms:W3CDTF">2016-09-04T18:36:37Z</dcterms:modified>
</cp:coreProperties>
</file>