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7"/>
  </p:notesMasterIdLst>
  <p:handoutMasterIdLst>
    <p:handoutMasterId r:id="rId18"/>
  </p:handoutMasterIdLst>
  <p:sldIdLst>
    <p:sldId id="276" r:id="rId5"/>
    <p:sldId id="278" r:id="rId6"/>
    <p:sldId id="277" r:id="rId7"/>
    <p:sldId id="285" r:id="rId8"/>
    <p:sldId id="286" r:id="rId9"/>
    <p:sldId id="279" r:id="rId10"/>
    <p:sldId id="280" r:id="rId11"/>
    <p:sldId id="281" r:id="rId12"/>
    <p:sldId id="282" r:id="rId13"/>
    <p:sldId id="283" r:id="rId14"/>
    <p:sldId id="284" r:id="rId15"/>
    <p:sldId id="287" r:id="rId16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422F9D3B-2011-4456-A34C-0EB6DFB9C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2E2AB1E-B8FE-4DE7-9E63-E30569A9E9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E4F6-5637-4AE5-8EC8-CE12DEC5B106}" type="datetime1">
              <a:rPr lang="uk-UA" smtClean="0"/>
              <a:t>14.09.2023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DFBCEEA4-ED27-4859-A824-A50525858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8B24A08-36A8-4E2D-828B-A70286FDD0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F5F1-45C6-468B-BF45-536CE2E012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3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CB10A-FABF-45CD-AB4E-F95A1AD3185D}" type="datetime1">
              <a:rPr lang="uk-UA" smtClean="0"/>
              <a:pPr/>
              <a:t>14.09.2023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50FD-7DC9-4C57-974B-A5F4BA4EF05B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8500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 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 9"/>
          <p:cNvSpPr/>
          <p:nvPr/>
        </p:nvSpPr>
        <p:spPr>
          <a:xfrm>
            <a:off x="1307871" y="1267730"/>
            <a:ext cx="9576263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Прямокутник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кут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а 3"/>
          <p:cNvGrpSpPr/>
          <p:nvPr/>
        </p:nvGrpSpPr>
        <p:grpSpPr>
          <a:xfrm>
            <a:off x="5250180" y="1267734"/>
            <a:ext cx="1691640" cy="645295"/>
            <a:chOff x="5318306" y="1386268"/>
            <a:chExt cx="1567331" cy="645295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 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61709" y="2091263"/>
            <a:ext cx="9068587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6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Зразок підзаголовка</a:t>
            </a:r>
          </a:p>
        </p:txBody>
      </p:sp>
      <p:sp>
        <p:nvSpPr>
          <p:cNvPr id="20" name="Місце для дати 19"/>
          <p:cNvSpPr>
            <a:spLocks noGrp="1"/>
          </p:cNvSpPr>
          <p:nvPr>
            <p:ph type="dt" sz="half" idx="10"/>
          </p:nvPr>
        </p:nvSpPr>
        <p:spPr>
          <a:xfrm>
            <a:off x="5318760" y="1341259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647267D-8907-46E1-9B00-81B76968564E}" type="datetime1">
              <a:rPr lang="uk-UA" noProof="0" smtClean="0"/>
              <a:t>14.09.2023</a:t>
            </a:fld>
            <a:endParaRPr lang="uk-UA" noProof="0" dirty="0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>
          <a:xfrm>
            <a:off x="1453898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2"/>
          </p:nvPr>
        </p:nvSpPr>
        <p:spPr>
          <a:xfrm>
            <a:off x="8606922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2E62550-AB96-4CBA-87DF-6B22C721B14A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5524F84-7925-4CE7-9716-02EAEA94DA6F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75C7D21-FA59-4C9D-84A3-4116A768250C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 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кутник 22"/>
          <p:cNvSpPr/>
          <p:nvPr/>
        </p:nvSpPr>
        <p:spPr>
          <a:xfrm>
            <a:off x="1307871" y="1267730"/>
            <a:ext cx="9576263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Прямокутник 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Прямокут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а 30"/>
          <p:cNvGrpSpPr/>
          <p:nvPr/>
        </p:nvGrpSpPr>
        <p:grpSpPr>
          <a:xfrm>
            <a:off x="5250180" y="1267734"/>
            <a:ext cx="1691640" cy="645295"/>
            <a:chOff x="5318306" y="1386268"/>
            <a:chExt cx="1567331" cy="645295"/>
          </a:xfrm>
        </p:grpSpPr>
        <p:cxnSp>
          <p:nvCxnSpPr>
            <p:cNvPr id="32" name="Пряма сполучна лінія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F738D99-269A-4A31-92DB-365A1A201B0D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B37F596-515D-4A42-B1D5-A24BCCBE3770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6" name="Заповнювач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Заповнювач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A036A90-7443-4AE4-945F-3B405FB09543}" type="datetime1">
              <a:rPr lang="uk-UA" noProof="0" smtClean="0"/>
              <a:t>14.09.2023</a:t>
            </a:fld>
            <a:endParaRPr lang="uk-UA" noProof="0" dirty="0"/>
          </a:p>
        </p:txBody>
      </p:sp>
      <p:sp>
        <p:nvSpPr>
          <p:cNvPr id="8" name="Заповнювач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17BDCA7-E19C-44EF-8464-92FC478671B9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83BAD56-C3A5-4C40-8FFB-5BFCACC11AC2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 13"/>
          <p:cNvSpPr/>
          <p:nvPr/>
        </p:nvSpPr>
        <p:spPr>
          <a:xfrm>
            <a:off x="234696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Прямокутник 15"/>
          <p:cNvSpPr/>
          <p:nvPr/>
        </p:nvSpPr>
        <p:spPr>
          <a:xfrm>
            <a:off x="371858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кутник 14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96402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790576" y="704850"/>
            <a:ext cx="7562851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296402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487D93E-1DEA-401C-B43C-1F02E90F7B00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6" name="Заповнювач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3439159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11" name="Прямокутник 10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 13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кутник 8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FA8E77A-06C2-41C4-BE08-4A9C5BE02576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6" name="Заповнювач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Прямокут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2B473F8C-A16D-4F29-9CA5-164E58482FF4}" type="datetime1">
              <a:rPr lang="uk-UA" noProof="0" smtClean="0"/>
              <a:t>14.09.2023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4132" r="13455" b="3330"/>
          <a:stretch/>
        </p:blipFill>
        <p:spPr bwMode="auto">
          <a:xfrm>
            <a:off x="1323833" y="532264"/>
            <a:ext cx="9662614" cy="573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2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0546"/>
          </a:xfrm>
        </p:spPr>
        <p:txBody>
          <a:bodyPr/>
          <a:lstStyle/>
          <a:p>
            <a:pPr algn="ctr"/>
            <a:r>
              <a:rPr lang="uk-UA" dirty="0" smtClean="0"/>
              <a:t>Педагогічні звання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6" t="3004" r="5107" b="63228"/>
          <a:stretch/>
        </p:blipFill>
        <p:spPr bwMode="auto">
          <a:xfrm>
            <a:off x="518616" y="2081284"/>
            <a:ext cx="4176214" cy="33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'ятикутник 2"/>
          <p:cNvSpPr/>
          <p:nvPr/>
        </p:nvSpPr>
        <p:spPr>
          <a:xfrm flipH="1">
            <a:off x="4836938" y="1518576"/>
            <a:ext cx="6780627" cy="1125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Упроваджують і поширюють методики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 навчання та нові освітні технології, надають професійну підготовку та допомогу педагогічним працівникам (здійснюють </a:t>
            </a:r>
            <a:r>
              <a:rPr lang="uk-UA" dirty="0" err="1" smtClean="0"/>
              <a:t>супервізію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6" name="П'ятикутник 5"/>
          <p:cNvSpPr/>
          <p:nvPr/>
        </p:nvSpPr>
        <p:spPr>
          <a:xfrm flipH="1">
            <a:off x="4836940" y="2749150"/>
            <a:ext cx="6780627" cy="1125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Беруть участь у процедурах і заходах, пов</a:t>
            </a:r>
            <a:r>
              <a:rPr lang="uk-UA" dirty="0" smtClean="0">
                <a:latin typeface="Calibri"/>
                <a:cs typeface="Calibri"/>
              </a:rPr>
              <a:t>'</a:t>
            </a:r>
            <a:r>
              <a:rPr lang="uk-UA" dirty="0" smtClean="0"/>
              <a:t>язаних із забезпеченням якості освіти та впровадженням інновацій, педагогічних новацій і технологій у системі освіти</a:t>
            </a:r>
            <a:endParaRPr lang="uk-UA" dirty="0"/>
          </a:p>
        </p:txBody>
      </p:sp>
      <p:sp>
        <p:nvSpPr>
          <p:cNvPr id="7" name="П'ятикутник 6"/>
          <p:cNvSpPr/>
          <p:nvPr/>
        </p:nvSpPr>
        <p:spPr>
          <a:xfrm flipH="1">
            <a:off x="4836940" y="3938954"/>
            <a:ext cx="6780627" cy="1125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Були визнання переможцями, лауреатами всеукраїнських, міжнародних фахових конкурсів</a:t>
            </a:r>
            <a:endParaRPr lang="uk-UA" dirty="0"/>
          </a:p>
        </p:txBody>
      </p:sp>
      <p:sp>
        <p:nvSpPr>
          <p:cNvPr id="8" name="П'ятикутник 7"/>
          <p:cNvSpPr/>
          <p:nvPr/>
        </p:nvSpPr>
        <p:spPr>
          <a:xfrm flipH="1">
            <a:off x="4836940" y="5246776"/>
            <a:ext cx="6780627" cy="1125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Підготували переможців всеукраїнських, міжнародних олімпіад, конкурсів, змагань, тощо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3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6081"/>
          </a:xfrm>
        </p:spPr>
        <p:txBody>
          <a:bodyPr/>
          <a:lstStyle/>
          <a:p>
            <a:pPr algn="ctr"/>
            <a:r>
              <a:rPr lang="uk-UA" dirty="0" smtClean="0"/>
              <a:t>Атестаційні комісії</a:t>
            </a:r>
            <a:endParaRPr lang="uk-UA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859809" y="1897039"/>
            <a:ext cx="4844955" cy="189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Створюються щорічно не пізніше    20 вересня.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Атестаційна комісія </a:t>
            </a:r>
            <a:r>
              <a:rPr lang="uk-UA" b="1" dirty="0" smtClean="0"/>
              <a:t>І</a:t>
            </a:r>
            <a:r>
              <a:rPr lang="uk-UA" dirty="0" smtClean="0"/>
              <a:t> рівня створюється в закладах освіти, у яких працює більше 15  педагогічних працівників.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859808" y="4314968"/>
            <a:ext cx="4844955" cy="189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Створюються  наказом керівника закладу освіти, у якому визначаються: голова, секретар та члени комісії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1410678"/>
            <a:ext cx="4881939" cy="430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2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3251"/>
          </a:xfrm>
        </p:spPr>
        <p:txBody>
          <a:bodyPr/>
          <a:lstStyle/>
          <a:p>
            <a:pPr algn="ctr"/>
            <a:r>
              <a:rPr lang="uk-UA" b="1" dirty="0" smtClean="0"/>
              <a:t>Атестаційна комісія І рівня</a:t>
            </a:r>
            <a:endParaRPr lang="uk-UA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69242" y="1801504"/>
            <a:ext cx="2838734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Розглядає документи, подані педагогічним працівником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749421" y="1801504"/>
            <a:ext cx="2593075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Встановлює їх відповідність вимогам законодавства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7874758" y="1801504"/>
            <a:ext cx="3029803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Вживає заходів щодо перевірки достовірності поданих документів</a:t>
            </a: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6161" y="3374421"/>
            <a:ext cx="10058400" cy="91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uk-UA" b="1" dirty="0" smtClean="0"/>
              <a:t>Приймає рішення про</a:t>
            </a:r>
            <a:endParaRPr lang="uk-UA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6823880" y="4679804"/>
            <a:ext cx="3562065" cy="154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Присвоєння (підтвердження ) кваліфікаційних категорій і педагогічних звань або про відмову в такому присвоєнні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828799" y="4713476"/>
            <a:ext cx="3712191" cy="1564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Відповідність                                 ( невідповідність) педагогічних працівників закладу освіти займаній посаді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98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584" y="459715"/>
            <a:ext cx="10058400" cy="7360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Нормативно - правова база</a:t>
            </a:r>
            <a:endParaRPr lang="uk-UA" dirty="0"/>
          </a:p>
        </p:txBody>
      </p:sp>
      <p:sp>
        <p:nvSpPr>
          <p:cNvPr id="3" name="Овал 2"/>
          <p:cNvSpPr/>
          <p:nvPr/>
        </p:nvSpPr>
        <p:spPr>
          <a:xfrm>
            <a:off x="1631852" y="1181686"/>
            <a:ext cx="8595360" cy="379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України «Про освіту», стаття 50. частина 5 статті 58</a:t>
            </a:r>
            <a:endParaRPr lang="uk-UA" sz="1600" dirty="0"/>
          </a:p>
        </p:txBody>
      </p:sp>
      <p:sp>
        <p:nvSpPr>
          <p:cNvPr id="4" name="Овал 3"/>
          <p:cNvSpPr/>
          <p:nvPr/>
        </p:nvSpPr>
        <p:spPr>
          <a:xfrm>
            <a:off x="1631852" y="1730327"/>
            <a:ext cx="8595360" cy="408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України «Про повну загальну середню освіту». стаття48</a:t>
            </a:r>
            <a:endParaRPr lang="uk-UA" sz="1600" dirty="0"/>
          </a:p>
        </p:txBody>
      </p:sp>
      <p:sp>
        <p:nvSpPr>
          <p:cNvPr id="5" name="Овал 4"/>
          <p:cNvSpPr/>
          <p:nvPr/>
        </p:nvSpPr>
        <p:spPr>
          <a:xfrm>
            <a:off x="1631852" y="2250832"/>
            <a:ext cx="8595360" cy="60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>
                <a:solidFill>
                  <a:prstClr val="white"/>
                </a:solidFill>
              </a:rPr>
              <a:t>Закон України «Про </a:t>
            </a:r>
            <a:r>
              <a:rPr lang="uk-UA" sz="1600" dirty="0" smtClean="0">
                <a:solidFill>
                  <a:prstClr val="white"/>
                </a:solidFill>
              </a:rPr>
              <a:t>професійний розвиток працівників», 12 січня 2012 року №4312-</a:t>
            </a:r>
            <a:r>
              <a:rPr lang="en-US" sz="1600" dirty="0" smtClean="0">
                <a:solidFill>
                  <a:prstClr val="white"/>
                </a:solidFill>
                <a:cs typeface="Calibri"/>
              </a:rPr>
              <a:t>V</a:t>
            </a:r>
            <a:r>
              <a:rPr lang="uk-UA" sz="1600" dirty="0" smtClean="0">
                <a:solidFill>
                  <a:prstClr val="white"/>
                </a:solidFill>
                <a:cs typeface="Calibri"/>
              </a:rPr>
              <a:t>І</a:t>
            </a:r>
            <a:endParaRPr lang="uk-UA" sz="1600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31852" y="2968281"/>
            <a:ext cx="8595360" cy="1139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0063"/>
            <a:r>
              <a:rPr lang="uk-UA" sz="1600" dirty="0" smtClean="0"/>
              <a:t>Положення про атестацію педагогічних працівників затверджене наказом Міністерства освіти і науки України від 09 вересня 2022 року № 805, зареєстровано в Міністерстві юстиції України 21 грудня 2022 р. за №1649/38985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1631852" y="4290647"/>
            <a:ext cx="8595360" cy="900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Перелік посад педагогічних та науково – педагогічних працівників затвердженого постановою Кабінету Міністрів України від 14 червня 2000 року № 963.</a:t>
            </a:r>
            <a:endParaRPr lang="uk-UA" sz="1600" dirty="0"/>
          </a:p>
        </p:txBody>
      </p:sp>
      <p:sp>
        <p:nvSpPr>
          <p:cNvPr id="8" name="Овал 7"/>
          <p:cNvSpPr/>
          <p:nvPr/>
        </p:nvSpPr>
        <p:spPr>
          <a:xfrm>
            <a:off x="1631852" y="5303519"/>
            <a:ext cx="8595360" cy="1041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 smtClean="0">
                <a:solidFill>
                  <a:prstClr val="white"/>
                </a:solidFill>
              </a:rPr>
              <a:t>Постанова </a:t>
            </a:r>
            <a:r>
              <a:rPr lang="uk-UA" sz="1600" dirty="0">
                <a:solidFill>
                  <a:prstClr val="white"/>
                </a:solidFill>
              </a:rPr>
              <a:t>Кабінету </a:t>
            </a:r>
            <a:r>
              <a:rPr lang="uk-UA" sz="1600" dirty="0" smtClean="0">
                <a:solidFill>
                  <a:prstClr val="white"/>
                </a:solidFill>
              </a:rPr>
              <a:t>Міністрів </a:t>
            </a:r>
            <a:r>
              <a:rPr lang="uk-UA" sz="1600" dirty="0">
                <a:solidFill>
                  <a:prstClr val="white"/>
                </a:solidFill>
              </a:rPr>
              <a:t>України від </a:t>
            </a:r>
            <a:r>
              <a:rPr lang="uk-UA" sz="1600" dirty="0" smtClean="0">
                <a:solidFill>
                  <a:prstClr val="white"/>
                </a:solidFill>
              </a:rPr>
              <a:t>23 грудня 2015 </a:t>
            </a:r>
            <a:r>
              <a:rPr lang="uk-UA" sz="1600" dirty="0">
                <a:solidFill>
                  <a:prstClr val="white"/>
                </a:solidFill>
              </a:rPr>
              <a:t>року № </a:t>
            </a:r>
            <a:r>
              <a:rPr lang="uk-UA" sz="1600" dirty="0" smtClean="0">
                <a:solidFill>
                  <a:prstClr val="white"/>
                </a:solidFill>
              </a:rPr>
              <a:t>1109 «Про затвердження переліку кваліфікаційних категорій і педагогічних звань педагогічних працівників».</a:t>
            </a:r>
            <a:endParaRPr lang="uk-UA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8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13640" r="6794"/>
          <a:stretch/>
        </p:blipFill>
        <p:spPr bwMode="auto">
          <a:xfrm>
            <a:off x="2674961" y="1829038"/>
            <a:ext cx="7432871" cy="42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228299" y="504968"/>
            <a:ext cx="10208525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Основні аспекти атестації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4710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15" y="1136176"/>
            <a:ext cx="4146645" cy="1371600"/>
          </a:xfrm>
        </p:spPr>
        <p:txBody>
          <a:bodyPr/>
          <a:lstStyle/>
          <a:p>
            <a:r>
              <a:rPr lang="uk-UA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Планова атестація</a:t>
            </a:r>
            <a:endParaRPr lang="uk-UA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13445" y="600501"/>
            <a:ext cx="6250674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раніше ніж через рік після призначення на посаду</a:t>
            </a:r>
            <a:endParaRPr lang="uk-UA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655093" y="2524836"/>
            <a:ext cx="10809026" cy="372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менше одного разу на п'ять років.</a:t>
            </a:r>
            <a:r>
              <a:rPr lang="uk-UA" sz="20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Проте у разі тимчасової непрацездатності педагогічного працівника або інших обставин, що не залежать від його волі та перешкоджають проходженню ним атестації, за рішенням відповідної атестаційної комісії вона може бути </a:t>
            </a:r>
            <a:r>
              <a:rPr lang="uk-UA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перенесена</a:t>
            </a:r>
            <a:r>
              <a:rPr lang="uk-UA" sz="20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до припинення таких обставин, але </a:t>
            </a:r>
            <a:r>
              <a:rPr lang="uk-UA" sz="20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більше ніж на один рік</a:t>
            </a:r>
            <a:r>
              <a:rPr lang="uk-UA" sz="20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зі збереженням раніше присвоєної кваліфікаційної категорії (педагогічного звання).</a:t>
            </a:r>
            <a:endParaRPr lang="uk-UA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Згідно з Положенням педагогічний працівник може подавати до атестаційної комісії документи</a:t>
            </a:r>
            <a:endParaRPr lang="uk-UA" sz="2400" dirty="0"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172503" y="1839036"/>
            <a:ext cx="6059605" cy="145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паперовій формі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172503" y="3862316"/>
            <a:ext cx="6059606" cy="204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електронній формі (кожен документ в окремому файлі у форматі PDF). Вони надсилаються на адресу електронної пошти, попередньо визначеною атестаційною комісією, з підтвердженням про отримання.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15" y="2362886"/>
            <a:ext cx="3477511" cy="275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4194"/>
          </a:xfrm>
        </p:spPr>
        <p:txBody>
          <a:bodyPr/>
          <a:lstStyle/>
          <a:p>
            <a:pPr algn="ctr"/>
            <a:r>
              <a:rPr lang="uk-UA" dirty="0" smtClean="0"/>
              <a:t>Позачергова атестація</a:t>
            </a:r>
            <a:endParaRPr lang="uk-UA" dirty="0"/>
          </a:p>
        </p:txBody>
      </p:sp>
      <p:sp>
        <p:nvSpPr>
          <p:cNvPr id="3" name="П'ятикутник 2"/>
          <p:cNvSpPr/>
          <p:nvPr/>
        </p:nvSpPr>
        <p:spPr>
          <a:xfrm>
            <a:off x="1561514" y="2567878"/>
            <a:ext cx="6006904" cy="10691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Визначення переможцем, лауреатом фінальних етапів всеукраїнських, міжнародних фахових конкурсів.</a:t>
            </a:r>
            <a:endParaRPr lang="uk-UA" dirty="0"/>
          </a:p>
        </p:txBody>
      </p:sp>
      <p:sp>
        <p:nvSpPr>
          <p:cNvPr id="4" name="П'ятикутник 3"/>
          <p:cNvSpPr/>
          <p:nvPr/>
        </p:nvSpPr>
        <p:spPr>
          <a:xfrm>
            <a:off x="1561514" y="3853602"/>
            <a:ext cx="6006904" cy="11113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Наявність </a:t>
            </a:r>
            <a:r>
              <a:rPr lang="uk-UA" dirty="0" err="1" smtClean="0"/>
              <a:t>освітньо</a:t>
            </a:r>
            <a:r>
              <a:rPr lang="uk-UA" dirty="0" smtClean="0"/>
              <a:t> – наукового/</a:t>
            </a:r>
            <a:r>
              <a:rPr lang="uk-UA" dirty="0" err="1" smtClean="0"/>
              <a:t>освітньо</a:t>
            </a:r>
            <a:r>
              <a:rPr lang="uk-UA" dirty="0" smtClean="0"/>
              <a:t>-творчого, наукового ступеня.</a:t>
            </a:r>
            <a:endParaRPr lang="uk-UA" dirty="0"/>
          </a:p>
        </p:txBody>
      </p:sp>
      <p:sp>
        <p:nvSpPr>
          <p:cNvPr id="5" name="П'ятикутник 4"/>
          <p:cNvSpPr/>
          <p:nvPr/>
        </p:nvSpPr>
        <p:spPr>
          <a:xfrm>
            <a:off x="1561514" y="5127569"/>
            <a:ext cx="6006904" cy="1223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Успішного проходження сертифікації.        (один раз протягом його дії)</a:t>
            </a:r>
            <a:endParaRPr lang="uk-UA" dirty="0"/>
          </a:p>
        </p:txBody>
      </p:sp>
      <p:sp>
        <p:nvSpPr>
          <p:cNvPr id="6" name="Права фігурна дужка 5"/>
          <p:cNvSpPr/>
          <p:nvPr/>
        </p:nvSpPr>
        <p:spPr>
          <a:xfrm>
            <a:off x="7784473" y="2470244"/>
            <a:ext cx="1125416" cy="388121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9228406" y="1899138"/>
            <a:ext cx="2335237" cy="422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Може проводитися за ініціативою педагогічного працівника  за  однією з таких умов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378424" y="1378424"/>
            <a:ext cx="10185219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Підставами для проведення позачергової атестації педагогічного працівника може бути </a:t>
            </a:r>
            <a:r>
              <a:rPr lang="uk-UA" sz="1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ініціатива</a:t>
            </a:r>
            <a:r>
              <a:rPr lang="uk-UA" sz="2400" dirty="0">
                <a:solidFill>
                  <a:schemeClr val="tx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керівника закладу освіти у разі зниження якості його педагогічної діяльності</a:t>
            </a:r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7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94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Міжатестаційний</a:t>
            </a:r>
            <a:r>
              <a:rPr lang="uk-UA" dirty="0" smtClean="0"/>
              <a:t> період </a:t>
            </a:r>
            <a:endParaRPr lang="uk-UA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294228" y="1477108"/>
            <a:ext cx="4121834" cy="1195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Проміжок часу між проходженням попередньої та наступної атестації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294228" y="2912012"/>
            <a:ext cx="4121834" cy="143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 може бути меншим, ніж 3 роки 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294228" y="4684542"/>
            <a:ext cx="4121834" cy="134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 включаються:</a:t>
            </a:r>
          </a:p>
          <a:p>
            <a:pPr algn="ctr"/>
            <a:r>
              <a:rPr lang="uk-UA" dirty="0"/>
              <a:t>ч</a:t>
            </a:r>
            <a:r>
              <a:rPr lang="uk-UA" dirty="0" smtClean="0"/>
              <a:t>ас перебування учителя в соціальних відпустках та закладах вищої освіти</a:t>
            </a:r>
          </a:p>
          <a:p>
            <a:pPr algn="ctr"/>
            <a:endParaRPr lang="uk-U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01" y="1709872"/>
            <a:ext cx="4318135" cy="431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25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8838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Підвищення кваліфікації педагогічних працівників</a:t>
            </a:r>
            <a:endParaRPr lang="uk-UA" dirty="0"/>
          </a:p>
        </p:txBody>
      </p:sp>
      <p:sp>
        <p:nvSpPr>
          <p:cNvPr id="3" name="П'ятикутник 2"/>
          <p:cNvSpPr/>
          <p:nvPr/>
        </p:nvSpPr>
        <p:spPr>
          <a:xfrm flipH="1">
            <a:off x="4380927" y="2042308"/>
            <a:ext cx="6469039" cy="5234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Необхідна умова атестація</a:t>
            </a:r>
            <a:endParaRPr lang="uk-UA" dirty="0"/>
          </a:p>
        </p:txBody>
      </p:sp>
      <p:sp>
        <p:nvSpPr>
          <p:cNvPr id="6" name="П'ятикутник 5"/>
          <p:cNvSpPr/>
          <p:nvPr/>
        </p:nvSpPr>
        <p:spPr>
          <a:xfrm flipH="1">
            <a:off x="4380925" y="2699063"/>
            <a:ext cx="6469039" cy="4808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Проводиться в </a:t>
            </a:r>
            <a:r>
              <a:rPr lang="uk-UA" dirty="0" err="1" smtClean="0"/>
              <a:t>міжатестаційний</a:t>
            </a:r>
            <a:r>
              <a:rPr lang="uk-UA" dirty="0" smtClean="0"/>
              <a:t> період</a:t>
            </a:r>
            <a:endParaRPr lang="uk-UA" dirty="0"/>
          </a:p>
        </p:txBody>
      </p:sp>
      <p:sp>
        <p:nvSpPr>
          <p:cNvPr id="7" name="П'ятикутник 6"/>
          <p:cNvSpPr/>
          <p:nvPr/>
        </p:nvSpPr>
        <p:spPr>
          <a:xfrm flipH="1">
            <a:off x="4380924" y="3332623"/>
            <a:ext cx="6469038" cy="726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10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інімальний </a:t>
            </a:r>
            <a:r>
              <a:rPr lang="uk-UA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 обсяг </a:t>
            </a:r>
            <a:r>
              <a:rPr lang="uk-UA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менше 150 годин  </a:t>
            </a:r>
            <a:r>
              <a:rPr lang="uk-UA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кредитів ЄКТС)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10" name="П'ятикутник 9"/>
          <p:cNvSpPr/>
          <p:nvPr/>
        </p:nvSpPr>
        <p:spPr>
          <a:xfrm flipH="1">
            <a:off x="4380927" y="4258884"/>
            <a:ext cx="6469034" cy="6599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/>
              <a:t>Суб’єкти підвищення кваліфікації</a:t>
            </a:r>
            <a:r>
              <a:rPr lang="uk-UA" dirty="0"/>
              <a:t>, сертифікати та </a:t>
            </a:r>
            <a:r>
              <a:rPr lang="uk-UA" dirty="0" smtClean="0"/>
              <a:t>свідоцтва (які  затвердженні )</a:t>
            </a:r>
            <a:endParaRPr lang="uk-UA" dirty="0"/>
          </a:p>
        </p:txBody>
      </p:sp>
      <p:sp>
        <p:nvSpPr>
          <p:cNvPr id="11" name="П'ятикутник 10"/>
          <p:cNvSpPr/>
          <p:nvPr/>
        </p:nvSpPr>
        <p:spPr>
          <a:xfrm flipH="1">
            <a:off x="4380923" y="5015139"/>
            <a:ext cx="6469038" cy="12218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Інклюзивна компетентність -10%</a:t>
            </a:r>
          </a:p>
          <a:p>
            <a:pPr algn="ctr"/>
            <a:r>
              <a:rPr lang="uk-UA" dirty="0" smtClean="0"/>
              <a:t>Психологічна компетентність – 10%</a:t>
            </a:r>
          </a:p>
          <a:p>
            <a:pPr algn="ctr"/>
            <a:r>
              <a:rPr lang="uk-UA" dirty="0" smtClean="0"/>
              <a:t>Цифрова компетентність </a:t>
            </a:r>
          </a:p>
          <a:p>
            <a:pPr algn="ctr"/>
            <a:r>
              <a:rPr lang="uk-UA" dirty="0" smtClean="0"/>
              <a:t>Мовленнєва компетентність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4" y="2565779"/>
            <a:ext cx="356711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6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3" y="642594"/>
            <a:ext cx="11136573" cy="96784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Умови присвоєння кваліфікаційних категорій </a:t>
            </a:r>
            <a:r>
              <a:rPr lang="uk-UA" sz="2200" b="1" dirty="0" smtClean="0"/>
              <a:t>Кваліфікаційні категорії та звання присвоюються послідовно </a:t>
            </a:r>
            <a:endParaRPr lang="uk-UA" sz="2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74562" r="6744" b="10990"/>
          <a:stretch/>
        </p:blipFill>
        <p:spPr bwMode="auto">
          <a:xfrm>
            <a:off x="5651046" y="5316144"/>
            <a:ext cx="4883642" cy="92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746493" y="1832792"/>
            <a:ext cx="3002508" cy="73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Спеціаліст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1746493" y="2942396"/>
            <a:ext cx="3002508" cy="777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Спеціаліст          ІІ категорії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1746494" y="4118487"/>
            <a:ext cx="3002507" cy="873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Спеціаліст           І категорії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1746493" y="5316144"/>
            <a:ext cx="3002506" cy="955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Спеціаліст вищої категорії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54582" r="4389" b="28838"/>
          <a:stretch/>
        </p:blipFill>
        <p:spPr bwMode="auto">
          <a:xfrm>
            <a:off x="5651046" y="4118487"/>
            <a:ext cx="4883642" cy="101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34823" r="4389" b="47233"/>
          <a:stretch/>
        </p:blipFill>
        <p:spPr bwMode="auto">
          <a:xfrm>
            <a:off x="5651046" y="2784143"/>
            <a:ext cx="4883642" cy="10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13290" r="4389" b="69630"/>
          <a:stretch/>
        </p:blipFill>
        <p:spPr bwMode="auto">
          <a:xfrm>
            <a:off x="5651046" y="1524556"/>
            <a:ext cx="4899862" cy="104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8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Оформлення Савон для саду</Template>
  <TotalTime>0</TotalTime>
  <Words>541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Symbol</vt:lpstr>
      <vt:lpstr>Times New Roman</vt:lpstr>
      <vt:lpstr>Савон</vt:lpstr>
      <vt:lpstr>Презентация PowerPoint</vt:lpstr>
      <vt:lpstr>Нормативно - правова база</vt:lpstr>
      <vt:lpstr>Презентация PowerPoint</vt:lpstr>
      <vt:lpstr>Планова атестація</vt:lpstr>
      <vt:lpstr>Згідно з Положенням педагогічний працівник може подавати до атестаційної комісії документи</vt:lpstr>
      <vt:lpstr>Позачергова атестація</vt:lpstr>
      <vt:lpstr>Міжатестаційний період </vt:lpstr>
      <vt:lpstr>Підвищення кваліфікації педагогічних працівників</vt:lpstr>
      <vt:lpstr>Умови присвоєння кваліфікаційних категорій Кваліфікаційні категорії та звання присвоюються послідовно </vt:lpstr>
      <vt:lpstr>Педагогічні звання</vt:lpstr>
      <vt:lpstr>Атестаційні комісії</vt:lpstr>
      <vt:lpstr>Атестаційна комісія І рівня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2023-08-23T07:36:04Z</dcterms:created>
  <dcterms:modified xsi:type="dcterms:W3CDTF">2023-09-14T07:24:18Z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