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A66015-C69B-4922-B61C-2BEF479126AA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B2A893-B743-4585-9C6A-FC1B616514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Нетрадиційні форми проведення артикуляційної гімнастики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437112"/>
            <a:ext cx="5256584" cy="151216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Підготовила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вчитель-логопед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</a:rPr>
              <a:t>Логопедичного пункту</a:t>
            </a:r>
          </a:p>
          <a:p>
            <a:pPr algn="r"/>
            <a:r>
              <a:rPr lang="uk-UA" dirty="0">
                <a:solidFill>
                  <a:schemeClr val="tx1"/>
                </a:solidFill>
              </a:rPr>
              <a:t>п</a:t>
            </a:r>
            <a:r>
              <a:rPr lang="uk-UA" dirty="0" smtClean="0">
                <a:solidFill>
                  <a:schemeClr val="tx1"/>
                </a:solidFill>
              </a:rPr>
              <a:t>ри гімназії №1 </a:t>
            </a:r>
          </a:p>
          <a:p>
            <a:pPr algn="r"/>
            <a:r>
              <a:rPr lang="uk-UA" dirty="0" err="1" smtClean="0">
                <a:solidFill>
                  <a:schemeClr val="tx1"/>
                </a:solidFill>
              </a:rPr>
              <a:t>Гращенкова</a:t>
            </a:r>
            <a:r>
              <a:rPr lang="uk-UA" dirty="0" smtClean="0">
                <a:solidFill>
                  <a:schemeClr val="tx1"/>
                </a:solidFill>
              </a:rPr>
              <a:t> Анастасія Сергіївна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Сер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8884"/>
            <a:ext cx="448156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44087"/>
      </p:ext>
    </p:extLst>
  </p:cSld>
  <p:clrMapOvr>
    <a:masterClrMapping/>
  </p:clrMapOvr>
  <p:transition spd="slow" advTm="5572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ерна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92696"/>
            <a:ext cx="3297189" cy="25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116632"/>
            <a:ext cx="7499350" cy="661243"/>
          </a:xfrm>
        </p:spPr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етод </a:t>
            </a:r>
            <a:r>
              <a:rPr lang="ru-RU" dirty="0" err="1"/>
              <a:t>біоенергопластики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264180"/>
            <a:ext cx="4680520" cy="50443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Для </a:t>
            </a:r>
            <a:r>
              <a:rPr lang="ru-RU" sz="2800" dirty="0" err="1" smtClean="0"/>
              <a:t>корекційної</a:t>
            </a:r>
            <a:r>
              <a:rPr lang="ru-RU" sz="2800" dirty="0" smtClean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учителів-логопедів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важливим</a:t>
            </a:r>
            <a:r>
              <a:rPr lang="ru-RU" sz="2800" dirty="0"/>
              <a:t> є </a:t>
            </a:r>
            <a:r>
              <a:rPr lang="ru-RU" sz="2800" dirty="0" err="1"/>
              <a:t>поєднання</a:t>
            </a:r>
            <a:r>
              <a:rPr lang="ru-RU" sz="2800" dirty="0"/>
              <a:t> </a:t>
            </a:r>
            <a:r>
              <a:rPr lang="ru-RU" sz="2800" dirty="0" err="1"/>
              <a:t>біоенергопластики</a:t>
            </a:r>
            <a:r>
              <a:rPr lang="ru-RU" sz="2800" dirty="0"/>
              <a:t> (</a:t>
            </a:r>
            <a:r>
              <a:rPr lang="ru-RU" sz="2800" dirty="0" err="1"/>
              <a:t>рухів</a:t>
            </a:r>
            <a:r>
              <a:rPr lang="ru-RU" sz="2800" dirty="0"/>
              <a:t> кистей рук) з </a:t>
            </a:r>
            <a:r>
              <a:rPr lang="ru-RU" sz="2800" dirty="0" err="1"/>
              <a:t>рухами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артикуляційного</a:t>
            </a:r>
            <a:r>
              <a:rPr lang="ru-RU" sz="2800" dirty="0"/>
              <a:t> </a:t>
            </a:r>
            <a:r>
              <a:rPr lang="ru-RU" sz="2800" dirty="0" err="1"/>
              <a:t>апарату</a:t>
            </a:r>
            <a:r>
              <a:rPr lang="ru-RU" sz="2800" dirty="0"/>
              <a:t>. У момент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артикуляційної</a:t>
            </a:r>
            <a:r>
              <a:rPr lang="ru-RU" sz="2800" dirty="0"/>
              <a:t> </a:t>
            </a:r>
            <a:r>
              <a:rPr lang="ru-RU" sz="2800" dirty="0" err="1"/>
              <a:t>вправи</a:t>
            </a:r>
            <a:r>
              <a:rPr lang="ru-RU" sz="2800" dirty="0"/>
              <a:t> рука </a:t>
            </a:r>
            <a:r>
              <a:rPr lang="ru-RU" sz="2800" dirty="0" err="1"/>
              <a:t>показує</a:t>
            </a:r>
            <a:r>
              <a:rPr lang="ru-RU" sz="2800" dirty="0"/>
              <a:t>, де і в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положенні</a:t>
            </a:r>
            <a:r>
              <a:rPr lang="ru-RU" sz="2800" dirty="0"/>
              <a:t> </a:t>
            </a:r>
            <a:r>
              <a:rPr lang="ru-RU" sz="2800" dirty="0" err="1"/>
              <a:t>знаходяться</a:t>
            </a:r>
            <a:r>
              <a:rPr lang="ru-RU" sz="2800" dirty="0"/>
              <a:t> </a:t>
            </a:r>
            <a:r>
              <a:rPr lang="ru-RU" sz="2800" dirty="0" err="1"/>
              <a:t>язик</a:t>
            </a:r>
            <a:r>
              <a:rPr lang="ru-RU" sz="2800" dirty="0"/>
              <a:t>, </a:t>
            </a:r>
            <a:r>
              <a:rPr lang="ru-RU" sz="2800" dirty="0" err="1"/>
              <a:t>нижня</a:t>
            </a:r>
            <a:r>
              <a:rPr lang="ru-RU" sz="2800" dirty="0"/>
              <a:t> </a:t>
            </a:r>
            <a:r>
              <a:rPr lang="ru-RU" sz="2800" dirty="0" err="1"/>
              <a:t>щелепа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губи. </a:t>
            </a:r>
          </a:p>
        </p:txBody>
      </p:sp>
      <p:pic>
        <p:nvPicPr>
          <p:cNvPr id="4100" name="Picture 4" descr="C:\Users\Серна\Desktop\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55" y="3506370"/>
            <a:ext cx="3422569" cy="283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3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8087">
        <p14:doors dir="vert"/>
      </p:transition>
    </mc:Choice>
    <mc:Fallback>
      <p:transition spd="slow" advTm="180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912454"/>
            <a:ext cx="8640960" cy="237626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Логопед </a:t>
            </a:r>
            <a:r>
              <a:rPr lang="ru-RU" b="1" dirty="0" err="1"/>
              <a:t>розробляє</a:t>
            </a:r>
            <a:r>
              <a:rPr lang="ru-RU" b="1" dirty="0"/>
              <a:t> </a:t>
            </a:r>
            <a:r>
              <a:rPr lang="ru-RU" b="1" dirty="0" err="1"/>
              <a:t>спеціальні</a:t>
            </a:r>
            <a:r>
              <a:rPr lang="ru-RU" b="1" dirty="0"/>
              <a:t> </a:t>
            </a:r>
            <a:r>
              <a:rPr lang="ru-RU" b="1" dirty="0" err="1"/>
              <a:t>рухи</a:t>
            </a:r>
            <a:r>
              <a:rPr lang="ru-RU" b="1" dirty="0"/>
              <a:t> кистей і </a:t>
            </a:r>
            <a:r>
              <a:rPr lang="ru-RU" b="1" dirty="0" err="1"/>
              <a:t>пальців</a:t>
            </a:r>
            <a:r>
              <a:rPr lang="ru-RU" b="1" dirty="0"/>
              <a:t> рук на </a:t>
            </a:r>
            <a:r>
              <a:rPr lang="ru-RU" b="1" dirty="0" err="1"/>
              <a:t>кожен</a:t>
            </a:r>
            <a:r>
              <a:rPr lang="ru-RU" b="1" dirty="0"/>
              <a:t> </a:t>
            </a:r>
            <a:r>
              <a:rPr lang="ru-RU" b="1" dirty="0" err="1"/>
              <a:t>артикуляційний</a:t>
            </a:r>
            <a:r>
              <a:rPr lang="ru-RU" b="1" dirty="0"/>
              <a:t> уклад, разом з </a:t>
            </a:r>
            <a:r>
              <a:rPr lang="ru-RU" b="1" dirty="0" err="1"/>
              <a:t>дітьми</a:t>
            </a:r>
            <a:r>
              <a:rPr lang="ru-RU" b="1" dirty="0"/>
              <a:t> </a:t>
            </a:r>
            <a:r>
              <a:rPr lang="ru-RU" b="1" dirty="0" err="1"/>
              <a:t>вигадує</a:t>
            </a:r>
            <a:r>
              <a:rPr lang="ru-RU" b="1" dirty="0"/>
              <a:t> </a:t>
            </a:r>
            <a:r>
              <a:rPr lang="ru-RU" b="1" dirty="0" err="1"/>
              <a:t>героїв</a:t>
            </a:r>
            <a:r>
              <a:rPr lang="ru-RU" b="1" dirty="0"/>
              <a:t> театру рукавички,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казки-подорожі</a:t>
            </a:r>
            <a:r>
              <a:rPr lang="ru-RU" b="1" dirty="0"/>
              <a:t> про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героїв</a:t>
            </a:r>
            <a:r>
              <a:rPr lang="ru-RU" b="1" dirty="0"/>
              <a:t>. </a:t>
            </a:r>
            <a:r>
              <a:rPr lang="ru-RU" b="1" dirty="0" err="1"/>
              <a:t>Така</a:t>
            </a:r>
            <a:r>
              <a:rPr lang="ru-RU" b="1" dirty="0"/>
              <a:t> </a:t>
            </a:r>
            <a:r>
              <a:rPr lang="ru-RU" b="1" dirty="0" err="1"/>
              <a:t>пальцево-язикова</a:t>
            </a:r>
            <a:r>
              <a:rPr lang="ru-RU" b="1" dirty="0"/>
              <a:t> </a:t>
            </a:r>
            <a:r>
              <a:rPr lang="ru-RU" b="1" dirty="0" err="1"/>
              <a:t>гімнастика</a:t>
            </a:r>
            <a:r>
              <a:rPr lang="ru-RU" b="1" dirty="0"/>
              <a:t>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відчуттів</a:t>
            </a:r>
            <a:r>
              <a:rPr lang="ru-RU" b="1" dirty="0"/>
              <a:t> </a:t>
            </a:r>
            <a:r>
              <a:rPr lang="ru-RU" b="1" dirty="0" err="1"/>
              <a:t>положення</a:t>
            </a:r>
            <a:r>
              <a:rPr lang="ru-RU" b="1" dirty="0"/>
              <a:t> </a:t>
            </a:r>
            <a:r>
              <a:rPr lang="ru-RU" b="1" dirty="0" err="1"/>
              <a:t>органів</a:t>
            </a:r>
            <a:r>
              <a:rPr lang="ru-RU" b="1" dirty="0"/>
              <a:t> </a:t>
            </a:r>
            <a:r>
              <a:rPr lang="ru-RU" b="1" dirty="0" err="1"/>
              <a:t>артикуляції</a:t>
            </a:r>
            <a:r>
              <a:rPr lang="ru-RU" b="1" dirty="0"/>
              <a:t>, </a:t>
            </a:r>
            <a:r>
              <a:rPr lang="ru-RU" b="1" dirty="0" err="1"/>
              <a:t>спрямованості</a:t>
            </a:r>
            <a:r>
              <a:rPr lang="ru-RU" b="1" dirty="0"/>
              <a:t> </a:t>
            </a:r>
            <a:r>
              <a:rPr lang="ru-RU" b="1" dirty="0" err="1"/>
              <a:t>видиху</a:t>
            </a:r>
            <a:r>
              <a:rPr lang="ru-RU" b="1" dirty="0"/>
              <a:t>, а </a:t>
            </a:r>
            <a:r>
              <a:rPr lang="ru-RU" b="1" dirty="0" err="1"/>
              <a:t>крім</a:t>
            </a:r>
            <a:r>
              <a:rPr lang="ru-RU" b="1" dirty="0"/>
              <a:t> того, </a:t>
            </a:r>
            <a:r>
              <a:rPr lang="ru-RU" b="1" dirty="0" err="1"/>
              <a:t>дозволяє</a:t>
            </a:r>
            <a:r>
              <a:rPr lang="ru-RU" b="1" dirty="0"/>
              <a:t> </a:t>
            </a:r>
            <a:r>
              <a:rPr lang="ru-RU" b="1" dirty="0" err="1"/>
              <a:t>прибрати</a:t>
            </a:r>
            <a:r>
              <a:rPr lang="ru-RU" b="1" dirty="0"/>
              <a:t> </a:t>
            </a:r>
            <a:r>
              <a:rPr lang="ru-RU" b="1" dirty="0" err="1"/>
              <a:t>зорову</a:t>
            </a:r>
            <a:r>
              <a:rPr lang="ru-RU" b="1" dirty="0"/>
              <a:t> опору – </a:t>
            </a:r>
            <a:r>
              <a:rPr lang="ru-RU" b="1" dirty="0" err="1" smtClean="0"/>
              <a:t>дзеркало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5122" name="Picture 2" descr="C:\Users\Серна\Desktop\bioenierghoplastikavrabotiesdietmisnarushieniiamiriechi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459868" cy="321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на\Desktop\dsc03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37" y="3288718"/>
            <a:ext cx="4372106" cy="32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20436">
        <p14:switch dir="r"/>
      </p:transition>
    </mc:Choice>
    <mc:Fallback>
      <p:transition spd="slow" advTm="204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78"/>
            <a:ext cx="8229600" cy="1143000"/>
          </a:xfrm>
        </p:spPr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біоенергопластики</a:t>
            </a:r>
            <a:endParaRPr lang="ru-RU" dirty="0"/>
          </a:p>
        </p:txBody>
      </p:sp>
      <p:pic>
        <p:nvPicPr>
          <p:cNvPr id="6146" name="Picture 2" descr="C:\Users\Серна\Desktop\s892106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819"/>
            <a:ext cx="3288928" cy="383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ерна\Desktop\-2-6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8" t="50000" r="4950" b="4505"/>
          <a:stretch/>
        </p:blipFill>
        <p:spPr bwMode="auto">
          <a:xfrm>
            <a:off x="5311637" y="3928011"/>
            <a:ext cx="34729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ерна\Desktop\hello_html_2148a6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35252"/>
            <a:ext cx="3888432" cy="28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Серна\Desktop\unnamed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3"/>
          <a:stretch/>
        </p:blipFill>
        <p:spPr bwMode="auto">
          <a:xfrm>
            <a:off x="194219" y="5392737"/>
            <a:ext cx="4876800" cy="112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5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128">
        <p14:flip dir="r"/>
      </p:transition>
    </mc:Choice>
    <mc:Fallback>
      <p:transition spd="slow" advTm="61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33456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Серна\Desktop\весёлый язычок Осипцова С.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32702"/>
            <a:ext cx="4693915" cy="47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3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4992">
        <p14:warp dir="in"/>
      </p:transition>
    </mc:Choice>
    <mc:Fallback>
      <p:transition spd="slow" advTm="149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90465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Однією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найважливіших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умов </a:t>
            </a:r>
            <a:r>
              <a:rPr lang="ru-R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повноцінного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правильної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звуковимови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є </a:t>
            </a:r>
            <a:r>
              <a:rPr lang="ru-R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достатня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рухливість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сила та </a:t>
            </a:r>
            <a:r>
              <a:rPr lang="ru-R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чітка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робота </a:t>
            </a:r>
            <a:r>
              <a:rPr lang="ru-R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органів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артикуляційного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апарату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Основним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засобом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мовної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моторики є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артикуляційна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гімнастика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– система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вправ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спрямованих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вироблення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повноцінних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рухів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певних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положень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органів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артикуляційного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апарату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необхідних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правильної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вимови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звуків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Для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дошкільного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молодшого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шкільного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віку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артикуляційна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гімнастика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серйозна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робота,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якими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б легкими не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здавалися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вправи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для нас,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дорослих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дитина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відволікалася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і не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втомлювалася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, треба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перетворити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цю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роботу на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веселу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гру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чарівну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казку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якій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є все,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цікаво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дітям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6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2450">
        <p:split orient="vert"/>
      </p:transition>
    </mc:Choice>
    <mc:Fallback>
      <p:transition spd="slow" advTm="324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17632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Нетрадиційні форми проведення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реалізуються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використанні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персонажів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казкових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сюжетів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театралізації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інсценування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вимовляння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фраз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імені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персонажів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звірів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слів-перевертнів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навмисних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помилок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емоційному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поданні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матеріалу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люблять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виправляти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„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помилки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”,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припущені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дорослим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яким-небудь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персонажем,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навчати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казкових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гостей,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виступати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якій-небудь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ролі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уникнути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одноманітності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роботі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же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вправі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6" name="Picture 2" descr="C:\Users\Серна\Desktop\image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2288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на\Desktop\image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21295"/>
            <a:ext cx="1940049" cy="28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4509120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Артикуляційні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казки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71297"/>
      </p:ext>
    </p:extLst>
  </p:cSld>
  <p:clrMapOvr>
    <a:masterClrMapping/>
  </p:clrMapOvr>
  <p:transition spd="slow" advTm="21887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2529" y="260648"/>
            <a:ext cx="2880320" cy="2605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Артикуляційні вправи зображення у вигляді картинок з казковими персонажами. Зазвичай використовуються для </a:t>
            </a:r>
            <a:r>
              <a:rPr lang="uk-UA" sz="2000" b="1" dirty="0" smtClean="0"/>
              <a:t>відпрацювання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/>
              <a:t>артикуляційних вправ на кожну групу звуків.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2520280" cy="136815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Картки - планшети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Серна\Desktop\image0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1283" r="2009" b="2215"/>
          <a:stretch/>
        </p:blipFill>
        <p:spPr bwMode="auto">
          <a:xfrm>
            <a:off x="3275856" y="2780928"/>
            <a:ext cx="2893667" cy="38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рна\Desktop\image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31"/>
            <a:ext cx="3060587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на\Desktop\image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86" y="82531"/>
            <a:ext cx="28536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4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864">
        <p:circle/>
      </p:transition>
    </mc:Choice>
    <mc:Fallback>
      <p:transition spd="slow" advTm="986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1788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/>
              <a:t>Артикуляційна гімнастика у вигляді чаювання, з використанням різних </a:t>
            </a:r>
            <a:r>
              <a:rPr lang="uk-UA" sz="2800" b="1" dirty="0" err="1" smtClean="0"/>
              <a:t>смаколиків</a:t>
            </a:r>
            <a:r>
              <a:rPr lang="uk-UA" sz="2800" b="1" dirty="0" smtClean="0"/>
              <a:t>: бубликів, горіхів, фруктів, трубочок, грибочків, цукерок і т.д.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077472" cy="62129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Смачна гімнастика</a:t>
            </a:r>
            <a:endParaRPr lang="ru-RU" dirty="0"/>
          </a:p>
        </p:txBody>
      </p:sp>
      <p:pic>
        <p:nvPicPr>
          <p:cNvPr id="2050" name="Picture 2" descr="C:\Users\Серна\Desktop\75b2d5fef46dfa2cb3ad70b078739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483392" cy="297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на\Desktop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48" y="3356992"/>
            <a:ext cx="4329796" cy="28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0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287">
        <p:circle/>
      </p:transition>
    </mc:Choice>
    <mc:Fallback>
      <p:transition spd="slow" advTm="828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3024336" cy="1638724"/>
          </a:xfrm>
        </p:spPr>
        <p:txBody>
          <a:bodyPr/>
          <a:lstStyle/>
          <a:p>
            <a:r>
              <a:rPr lang="uk-UA" b="1" dirty="0" smtClean="0"/>
              <a:t>Макети органів </a:t>
            </a:r>
            <a:r>
              <a:rPr lang="uk-UA" b="1" dirty="0" smtClean="0"/>
              <a:t>артикуляції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006272" y="2924944"/>
            <a:ext cx="3818467" cy="2421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 smtClean="0"/>
              <a:t>Дозволяють демонструвати положення язика, губ, зубів при виконанні артикуляційної вправи, артикуляції певного звука.</a:t>
            </a:r>
            <a:endParaRPr lang="ru-RU" sz="2800" b="1" dirty="0"/>
          </a:p>
        </p:txBody>
      </p:sp>
      <p:pic>
        <p:nvPicPr>
          <p:cNvPr id="5122" name="Picture 2" descr="C:\Users\Серна\Desktop\image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788273" cy="25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на\Desktop\image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854735" cy="25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ерна\Desktop\unnam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r="45080"/>
          <a:stretch/>
        </p:blipFill>
        <p:spPr bwMode="auto">
          <a:xfrm>
            <a:off x="6876256" y="188640"/>
            <a:ext cx="1968516" cy="28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51033"/>
      </p:ext>
    </p:extLst>
  </p:cSld>
  <p:clrMapOvr>
    <a:masterClrMapping/>
  </p:clrMapOvr>
  <p:transition spd="slow" advTm="9333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80913"/>
            <a:ext cx="3024336" cy="165618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tx2"/>
                </a:solidFill>
              </a:rPr>
              <a:t>Артикуляційні годинники </a:t>
            </a:r>
            <a:br>
              <a:rPr lang="uk-UA" sz="3200" b="1" dirty="0" smtClean="0">
                <a:solidFill>
                  <a:schemeClr val="tx2"/>
                </a:solidFill>
              </a:rPr>
            </a:br>
            <a:r>
              <a:rPr lang="uk-UA" sz="3200" b="1" dirty="0" smtClean="0">
                <a:solidFill>
                  <a:schemeClr val="tx2"/>
                </a:solidFill>
              </a:rPr>
              <a:t>(кола </a:t>
            </a:r>
            <a:r>
              <a:rPr lang="uk-UA" sz="3200" b="1" dirty="0" err="1" smtClean="0">
                <a:solidFill>
                  <a:schemeClr val="tx2"/>
                </a:solidFill>
              </a:rPr>
              <a:t>Луллія</a:t>
            </a:r>
            <a:r>
              <a:rPr lang="uk-UA" sz="3200" b="1" dirty="0" smtClean="0">
                <a:solidFill>
                  <a:schemeClr val="tx2"/>
                </a:solidFill>
              </a:rPr>
              <a:t>)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421088" y="188640"/>
            <a:ext cx="5365056" cy="2937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Отримали свою назву на честь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іспанького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винахідника, філософа та поета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Раймонда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Луллія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uk-UA" sz="2000" b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Багатопланове використання при вирішення різноманітних завдань: розвиток дрібної моторики, артикуляційної моторики, лексико-граматичної сторони мовлення, розвиток пізнавальних процесів дитини і т.д. Потрібно лише підібрати відповідне коло.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Серна\Desktop\detsad-1246987-15475025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8" b="15789"/>
          <a:stretch/>
        </p:blipFill>
        <p:spPr bwMode="auto">
          <a:xfrm>
            <a:off x="3275856" y="3645024"/>
            <a:ext cx="5653088" cy="299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ерна\Desktop\unname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16907"/>
            <a:ext cx="3673624" cy="40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9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9938">
        <p:blinds dir="vert"/>
      </p:transition>
    </mc:Choice>
    <mc:Fallback>
      <p:transition spd="slow" advTm="1993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3075" y="0"/>
            <a:ext cx="6130925" cy="922338"/>
          </a:xfrm>
        </p:spPr>
        <p:txBody>
          <a:bodyPr/>
          <a:lstStyle/>
          <a:p>
            <a:r>
              <a:rPr lang="uk-UA" dirty="0" smtClean="0"/>
              <a:t>Казки «Пригоди Язичка»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825754"/>
            <a:ext cx="4464050" cy="54721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Комплекси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артикуляційних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вправ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представлені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цікавих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казок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Язичок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викликають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учнів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інтерес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органів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артикуляції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рухливості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активізації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зорового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сприйняття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вправи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перед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дзеркалом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Прикладом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серії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циклу „Казки про веселий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Язичок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”,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увійшли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казки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: „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Язичок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зоопарку”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вправи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вивчаються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„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Індик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”, „Тигр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вигинає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спину”, „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Конячка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”, „Бегемот”, „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Змійка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”); „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Язичок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збирає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гриби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вправи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„Грибок”, „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Кошик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”, „Трубочка”); „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Язичок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цирку”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вправи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„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Гойдалки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”, „Барабан”, „Мотор”, „Фокус”)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ерна\Desktop\image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3215"/>
            <a:ext cx="3641245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10132"/>
      </p:ext>
    </p:extLst>
  </p:cSld>
  <p:clrMapOvr>
    <a:masterClrMapping/>
  </p:clrMapOvr>
  <p:transition spd="slow" advTm="24312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59" y="116632"/>
            <a:ext cx="7772400" cy="908720"/>
          </a:xfrm>
        </p:spPr>
        <p:txBody>
          <a:bodyPr/>
          <a:lstStyle/>
          <a:p>
            <a:r>
              <a:rPr lang="uk-UA" dirty="0" smtClean="0"/>
              <a:t>Артикуляційні кубики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4189187" y="620688"/>
            <a:ext cx="4820017" cy="2205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/>
              <a:t>Артикуляційні </a:t>
            </a:r>
            <a:r>
              <a:rPr lang="uk-UA" sz="2400" b="1" dirty="0"/>
              <a:t>вправи представлені символами на гранях кубика. Маніпулюючи з кубиком, діти виконують </a:t>
            </a:r>
            <a:r>
              <a:rPr lang="uk-UA" sz="2400" b="1" dirty="0" smtClean="0"/>
              <a:t>артикуляційні вправи.</a:t>
            </a:r>
            <a:endParaRPr lang="ru-RU" sz="2400" b="1" dirty="0"/>
          </a:p>
        </p:txBody>
      </p:sp>
      <p:pic>
        <p:nvPicPr>
          <p:cNvPr id="3074" name="Picture 2" descr="C:\Users\Серна\Desktop\image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8" y="930143"/>
            <a:ext cx="3888432" cy="22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рна\Desktop\shema-2go-kubika-485x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-914"/>
          <a:stretch/>
        </p:blipFill>
        <p:spPr bwMode="auto">
          <a:xfrm>
            <a:off x="6032170" y="2943035"/>
            <a:ext cx="3089871" cy="35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ерна\Desktop\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t="12549" r="4878" b="12331"/>
          <a:stretch/>
        </p:blipFill>
        <p:spPr bwMode="auto">
          <a:xfrm>
            <a:off x="0" y="3166761"/>
            <a:ext cx="3024335" cy="368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Серна\Desktop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36" y="4282540"/>
            <a:ext cx="3163046" cy="242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7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6427">
        <p14:pan dir="u"/>
      </p:transition>
    </mc:Choice>
    <mc:Fallback>
      <p:transition spd="slow" advTm="64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502</TotalTime>
  <Words>520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Нетрадиційні форми проведення артикуляційної гімнастики</vt:lpstr>
      <vt:lpstr>Презентация PowerPoint</vt:lpstr>
      <vt:lpstr>Презентация PowerPoint</vt:lpstr>
      <vt:lpstr>Картки - планшети</vt:lpstr>
      <vt:lpstr>Смачна гімнастика</vt:lpstr>
      <vt:lpstr>Макети органів артикуляції</vt:lpstr>
      <vt:lpstr>Артикуляційні годинники  (кола Луллія)</vt:lpstr>
      <vt:lpstr>Казки «Пригоди Язичка»</vt:lpstr>
      <vt:lpstr>Артикуляційні кубики</vt:lpstr>
      <vt:lpstr>Метод біоенергопластики</vt:lpstr>
      <vt:lpstr>Презентация PowerPoint</vt:lpstr>
      <vt:lpstr>Метод біоенергопластики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Нетрадиційні форми проведення артикуляційної гімнастики</dc:title>
  <dc:creator>Серна</dc:creator>
  <cp:lastModifiedBy>Серна</cp:lastModifiedBy>
  <cp:revision>19</cp:revision>
  <dcterms:created xsi:type="dcterms:W3CDTF">2020-03-30T17:54:29Z</dcterms:created>
  <dcterms:modified xsi:type="dcterms:W3CDTF">2020-04-02T17:10:01Z</dcterms:modified>
</cp:coreProperties>
</file>