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70" r:id="rId4"/>
    <p:sldId id="266" r:id="rId5"/>
    <p:sldId id="257" r:id="rId6"/>
    <p:sldId id="262" r:id="rId7"/>
    <p:sldId id="263" r:id="rId8"/>
    <p:sldId id="264" r:id="rId9"/>
    <p:sldId id="265" r:id="rId10"/>
    <p:sldId id="26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2E59F-A6E7-4A26-A97D-FAB4C1BF6224}" type="datetimeFigureOut">
              <a:rPr lang="ru-RU" smtClean="0"/>
              <a:pPr/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s://dytpsyholog.files.wordpress.com/2015/10/5_v-ukn7z2c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395536" y="764704"/>
            <a:ext cx="5976664" cy="331236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мілкої моторики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0" name="Picture 8" descr="Результат пошуку зображень за запитом &quot;малюнки для презентацій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303" y="692696"/>
            <a:ext cx="2600697" cy="583264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187624" y="4797152"/>
            <a:ext cx="31683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</a:rPr>
              <a:t>Вчитель – логопед</a:t>
            </a:r>
          </a:p>
          <a:p>
            <a:pPr algn="ctr"/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</a:rPr>
              <a:t>Логопедичного пункту при ЗНЗ№41 </a:t>
            </a:r>
          </a:p>
          <a:p>
            <a:pPr algn="ctr"/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</a:rPr>
              <a:t>Мельник О.В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70567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Ігри з шишками, каштанами та жолудями </a:t>
            </a:r>
            <a:endParaRPr lang="ru-RU" sz="2800" b="1" dirty="0"/>
          </a:p>
        </p:txBody>
      </p:sp>
      <p:pic>
        <p:nvPicPr>
          <p:cNvPr id="3074" name="Picture 2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2" cstate="print"/>
          <a:srcRect l="15356" t="3150" r="17314" b="5501"/>
          <a:stretch>
            <a:fillRect/>
          </a:stretch>
        </p:blipFill>
        <p:spPr bwMode="auto">
          <a:xfrm>
            <a:off x="6876256" y="1052736"/>
            <a:ext cx="1872208" cy="1905053"/>
          </a:xfrm>
          <a:prstGeom prst="rect">
            <a:avLst/>
          </a:prstGeom>
          <a:noFill/>
        </p:spPr>
      </p:pic>
      <p:pic>
        <p:nvPicPr>
          <p:cNvPr id="3076" name="Picture 4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3" cstate="print"/>
          <a:srcRect t="20139" r="34869"/>
          <a:stretch>
            <a:fillRect/>
          </a:stretch>
        </p:blipFill>
        <p:spPr bwMode="auto">
          <a:xfrm>
            <a:off x="7020272" y="5085184"/>
            <a:ext cx="1656184" cy="1524611"/>
          </a:xfrm>
          <a:prstGeom prst="rect">
            <a:avLst/>
          </a:prstGeom>
          <a:noFill/>
        </p:spPr>
      </p:pic>
      <p:pic>
        <p:nvPicPr>
          <p:cNvPr id="3078" name="Picture 6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2016224" cy="1512168"/>
          </a:xfrm>
          <a:prstGeom prst="rect">
            <a:avLst/>
          </a:prstGeom>
          <a:noFill/>
        </p:spPr>
      </p:pic>
      <p:pic>
        <p:nvPicPr>
          <p:cNvPr id="3080" name="Picture 8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429000"/>
            <a:ext cx="1793776" cy="1174924"/>
          </a:xfrm>
          <a:prstGeom prst="rect">
            <a:avLst/>
          </a:prstGeom>
          <a:noFill/>
        </p:spPr>
      </p:pic>
      <p:pic>
        <p:nvPicPr>
          <p:cNvPr id="3082" name="Picture 10" descr="Результат пошуку зображень за запитом &quot;ігри з шишками жолудями для мілкої моторики&quot;"/>
          <p:cNvPicPr>
            <a:picLocks noChangeAspect="1" noChangeArrowheads="1"/>
          </p:cNvPicPr>
          <p:nvPr/>
        </p:nvPicPr>
        <p:blipFill>
          <a:blip r:embed="rId6" cstate="print"/>
          <a:srcRect b="6719"/>
          <a:stretch>
            <a:fillRect/>
          </a:stretch>
        </p:blipFill>
        <p:spPr bwMode="auto">
          <a:xfrm>
            <a:off x="251520" y="2708920"/>
            <a:ext cx="2088232" cy="1656184"/>
          </a:xfrm>
          <a:prstGeom prst="rect">
            <a:avLst/>
          </a:prstGeom>
          <a:noFill/>
        </p:spPr>
      </p:pic>
      <p:pic>
        <p:nvPicPr>
          <p:cNvPr id="3084" name="Picture 12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08720"/>
            <a:ext cx="2180506" cy="1633412"/>
          </a:xfrm>
          <a:prstGeom prst="rect">
            <a:avLst/>
          </a:prstGeom>
          <a:noFill/>
        </p:spPr>
      </p:pic>
      <p:pic>
        <p:nvPicPr>
          <p:cNvPr id="3086" name="Picture 14" descr="Результат пошуку зображень за запитом &quot;ігри з шишками жолудями для мілкої моторики&quot;"/>
          <p:cNvPicPr>
            <a:picLocks noChangeAspect="1" noChangeArrowheads="1"/>
          </p:cNvPicPr>
          <p:nvPr/>
        </p:nvPicPr>
        <p:blipFill>
          <a:blip r:embed="rId8" cstate="print"/>
          <a:srcRect l="7870" t="28880"/>
          <a:stretch>
            <a:fillRect/>
          </a:stretch>
        </p:blipFill>
        <p:spPr bwMode="auto">
          <a:xfrm>
            <a:off x="2771800" y="5013176"/>
            <a:ext cx="3784013" cy="162484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771800" y="1124744"/>
            <a:ext cx="3456384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1. Масаж кисті рук шишками, горіхами, жолудями.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uk-UA" dirty="0" err="1" smtClean="0">
                <a:solidFill>
                  <a:schemeClr val="tx1"/>
                </a:solidFill>
              </a:rPr>
              <a:t>Позбираємо</a:t>
            </a:r>
            <a:r>
              <a:rPr lang="uk-UA" dirty="0" smtClean="0">
                <a:solidFill>
                  <a:schemeClr val="tx1"/>
                </a:solidFill>
              </a:rPr>
              <a:t> каштани.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3.Покатаєм колобок.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4. Дощові краплинки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5. </a:t>
            </a:r>
            <a:r>
              <a:rPr lang="uk-UA" dirty="0" err="1" smtClean="0">
                <a:solidFill>
                  <a:schemeClr val="tx1"/>
                </a:solidFill>
              </a:rPr>
              <a:t>“Що</a:t>
            </a:r>
            <a:r>
              <a:rPr lang="uk-UA" dirty="0" smtClean="0">
                <a:solidFill>
                  <a:schemeClr val="tx1"/>
                </a:solidFill>
              </a:rPr>
              <a:t> ти відчув?”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6. "Незвичайний малюнок". 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7. «ВІДГАДАЙ: ХТО Я»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8. «ЧИМ БАГАТА ХАТА»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9. «ЧАРІВНА СКРИНЬКА»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                         Головне, щоб заняття приносили </a:t>
            </a:r>
            <a:br>
              <a:rPr lang="uk-UA" sz="3600" dirty="0" smtClean="0"/>
            </a:br>
            <a:r>
              <a:rPr lang="uk-UA" sz="3600" dirty="0" smtClean="0"/>
              <a:t>                           дітям тільки позитивні емоції,</a:t>
            </a:r>
            <a:br>
              <a:rPr lang="uk-UA" sz="3600" dirty="0" smtClean="0"/>
            </a:br>
            <a:r>
              <a:rPr lang="uk-UA" sz="3600" dirty="0" smtClean="0"/>
              <a:t>                    те що буде викликати  зацікавленість  і приведе до позитивного результату в розвитку мілкої моторики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06" y="260648"/>
            <a:ext cx="202613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92896"/>
            <a:ext cx="36724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сукупність скоординованих дій нервової, м’язової і кісткової систем, часто в поєднанні із зоровою системою у виконанні дрібних і точних рухів кистями і пальцями рук і ніг. З анатомічної точки зору, рухові і мовні центри в мозку знаходяться поруч, і отже, чим краще розвинена дрібна моторика, тим успішніше буде розвиватися і мова.</a:t>
            </a:r>
          </a:p>
          <a:p>
            <a:pPr fontAlgn="base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Дрібна моторика розвивається природним чином починаючи з дитячого віку на базі загальної моторики. Спочатку дитина вчиться хапати предмет, потім з’являються навички перекладання з руки в руку, далі вже здатна малювати, правильно тримати пензлик і ложку. У дошкільному та ранньому шкільному віці моторні навички стають більш різноманітними і складними. Збільшується частка дій, які потребують узгоджених дій обох рук.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60648"/>
            <a:ext cx="5400600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i="1" dirty="0" smtClean="0"/>
              <a:t>                     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«Витоки здібностей і обдарування </a:t>
            </a:r>
          </a:p>
          <a:p>
            <a:pPr algn="r"/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дітей — на кінчиках їх пальців. Від                                  них йдуть найтонші струмочки,  </a:t>
            </a:r>
          </a:p>
          <a:p>
            <a:pPr algn="r"/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які живлять джерело творчої думки.».</a:t>
            </a:r>
          </a:p>
          <a:p>
            <a:pPr algn="r"/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В.А. Сухомлинський  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110630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трелка вниз 6"/>
          <p:cNvSpPr/>
          <p:nvPr/>
        </p:nvSpPr>
        <p:spPr>
          <a:xfrm>
            <a:off x="0" y="188640"/>
            <a:ext cx="3563888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Дрібна моторика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2420888"/>
            <a:ext cx="5112568" cy="42484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0070C0"/>
                </a:solidFill>
              </a:rPr>
              <a:t>Актуальність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 по розвитку мілкої моторики у дітей обумовлена різким збільшення дітей з відхиленнями в психомоторному та мовному розвитку. Вченими встановлено, що рівень розвитку мовлення перебуває у прямій залежності від ступеня сформованості рухів пальців рук.</a:t>
            </a:r>
            <a:b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Тому важливо створити умови для накопичення дітьми рухового і практичного досвіду. Одним з головних засобів розвитку моторики рук служать ігри з предметами. Таку роботу психологи називають орієнтовно-дослідницькою діяльністю, так як в ході її діти отримують самий різний чуттєвий досвід, можливість вивчити властивості і якості предметів, а практичне пізнання функцій, призначення предметів дає можливість розвинути практичне мислення.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19872" y="2420888"/>
            <a:ext cx="2088232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Мілка моторика взаємодіє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427984" y="1628800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9205133">
            <a:off x="3329940" y="1867417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960373">
            <a:off x="4108691" y="4111946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3571311">
            <a:off x="3046114" y="3810270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357061">
            <a:off x="2747006" y="2757816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6492403">
            <a:off x="5680440" y="3110334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8520193">
            <a:off x="5199955" y="3955151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3715649">
            <a:off x="5484806" y="2058730"/>
            <a:ext cx="504056" cy="5760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6300192" y="1412776"/>
            <a:ext cx="2520280" cy="100811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 уявою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 rot="415849">
            <a:off x="5933789" y="4145291"/>
            <a:ext cx="2902719" cy="100811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 координацією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555776" y="5013176"/>
            <a:ext cx="3672408" cy="100811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спостережливістю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23528" y="4221088"/>
            <a:ext cx="2520280" cy="100811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 мисленням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179512" y="2564904"/>
            <a:ext cx="2520280" cy="100811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 увагою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39552" y="1052736"/>
            <a:ext cx="2520280" cy="100811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 мовою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6372200" y="2636912"/>
            <a:ext cx="2520280" cy="1224136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 зоровою та руховою пам’яттю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 b="3600"/>
          <a:stretch>
            <a:fillRect/>
          </a:stretch>
        </p:blipFill>
        <p:spPr bwMode="auto">
          <a:xfrm>
            <a:off x="3563888" y="260648"/>
            <a:ext cx="266028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езультат пошуку зображень за запитом &quot;малюнки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778403" cy="122413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4048" y="332656"/>
            <a:ext cx="39604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Принципи роботи розвитку</a:t>
            </a:r>
          </a:p>
          <a:p>
            <a:pPr fontAlgn="base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дрібної моторики: </a:t>
            </a:r>
          </a:p>
          <a:p>
            <a:pPr fontAlgn="base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Принцип систематичності;</a:t>
            </a:r>
          </a:p>
          <a:p>
            <a:pPr fontAlgn="base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Принцип поетапності ;</a:t>
            </a:r>
          </a:p>
          <a:p>
            <a:pPr marL="342900" indent="-342900" fontAlgn="base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Принцип доступності та індивідуальності;</a:t>
            </a:r>
          </a:p>
          <a:p>
            <a:pPr marL="342900" indent="-342900" fontAlgn="base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Принцип інтеграції з другими видами діяльності;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32656"/>
            <a:ext cx="3888432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недоліках дрібної моторики діти: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Нездібні  провести пряму лінію.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 труднощі формування правильної траєкторії рухів при виконані графічних елементів.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Відсутнє бажання малювати, ліпити, займатися ручною працею.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школі дуже повільний темп письма.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3861048"/>
            <a:ext cx="6552728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fontAlgn="base"/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1етап . Підготовчий 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Знайомство з олівцем;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Графічні вправи  “Доріжки”;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Замальовування – вміння виділити контур;</a:t>
            </a:r>
          </a:p>
          <a:p>
            <a:pPr fontAlgn="base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2етап . Автоматизація процесу роботи пальців</a:t>
            </a:r>
          </a:p>
          <a:p>
            <a:pPr fontAlgn="base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олівцем </a:t>
            </a:r>
            <a:endPara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Ускладнюються графічні вправи 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Збільшується довжина доріжок;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Копіювання по контуру, по крапках;</a:t>
            </a:r>
          </a:p>
          <a:p>
            <a:pPr fontAlgn="base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3етап . Творчий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Складання предметних, а потім сюжетних малюнків з геометричних фігур по зразку;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Знайомство з штриховкою;</a:t>
            </a:r>
          </a:p>
          <a:p>
            <a:pPr fontAlgn="base"/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4етап . </a:t>
            </a:r>
            <a:r>
              <a:rPr lang="uk-UA" sz="1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Підсумковий</a:t>
            </a:r>
            <a:endParaRPr lang="uk-UA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Графічні диктанти;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Складніші види штриховок;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Знайомство з зошитами в косу лінійку та клітинку;</a:t>
            </a:r>
          </a:p>
          <a:p>
            <a:pPr fontAlgn="base"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Ігри з  нетрадиційними матеріалами;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501008"/>
            <a:ext cx="420173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Етапи розвитку дрібної моторики:</a:t>
            </a:r>
          </a:p>
        </p:txBody>
      </p:sp>
      <p:pic>
        <p:nvPicPr>
          <p:cNvPr id="4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324676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83760" cy="12961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Розвивати дрібну моторику  рук у дітей можна в ігровій формі, використовуючи різноманітний нетрадиційний матеріал.  Мета цих ігор розвивати уяву, увагу,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сенсорне сприйняття, тактильне сприйняття,  посидючість, зорово-моторну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координацію, дрібну моторику пальців рук.,математичне мислення (вчиться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класифікувати, розрізняти предмети за розміром, рахувати),емоційний і творчий розвиток  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273227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2204865"/>
            <a:ext cx="3312368" cy="3384376"/>
          </a:xfrm>
          <a:solidFill>
            <a:srgbClr val="FF99FF"/>
          </a:solidFill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Ґудзиковий масаж.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Картини із ґудзиків за зразком дорослого і за власною уявою.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Гудзичні дерева для розвитку моторики, вивчення кольорів,   пір року.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Ґудзик в якості машинки, котра рухається по доріжках.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Запам'ятай і повтори 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Ґудзикові візерунки.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Шнурівки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Залатай малюнок ґудзиками відповідного кольору</a:t>
            </a:r>
          </a:p>
          <a:p>
            <a:pPr>
              <a:lnSpc>
                <a:spcPct val="120000"/>
              </a:lnSpc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b="1" i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s://dytpsyholog.files.wordpress.com/2015/07/img_20150413_165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835696" cy="984607"/>
          </a:xfrm>
          <a:prstGeom prst="rect">
            <a:avLst/>
          </a:prstGeom>
          <a:noFill/>
        </p:spPr>
      </p:pic>
      <p:pic>
        <p:nvPicPr>
          <p:cNvPr id="6" name="Picture 2" descr="http://ped-kopilka.com.ua/upload/blogs/artikl01/364445dfff8b6dc37820fa7197b63d8c.jpg.jpg"/>
          <p:cNvPicPr>
            <a:picLocks noChangeAspect="1" noChangeArrowheads="1"/>
          </p:cNvPicPr>
          <p:nvPr/>
        </p:nvPicPr>
        <p:blipFill>
          <a:blip r:embed="rId3" cstate="print"/>
          <a:srcRect t="24088"/>
          <a:stretch>
            <a:fillRect/>
          </a:stretch>
        </p:blipFill>
        <p:spPr bwMode="auto">
          <a:xfrm>
            <a:off x="323528" y="5733256"/>
            <a:ext cx="1689947" cy="915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1556792"/>
            <a:ext cx="58326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Ігри з ґудзиками </a:t>
            </a:r>
            <a:endParaRPr lang="ru-RU" sz="2800" b="1" dirty="0"/>
          </a:p>
        </p:txBody>
      </p:sp>
      <p:pic>
        <p:nvPicPr>
          <p:cNvPr id="12" name="Picture 4" descr="8_vuGMg-o9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484784"/>
            <a:ext cx="1619672" cy="1198557"/>
          </a:xfrm>
          <a:prstGeom prst="rect">
            <a:avLst/>
          </a:prstGeom>
          <a:noFill/>
        </p:spPr>
      </p:pic>
      <p:pic>
        <p:nvPicPr>
          <p:cNvPr id="13" name="Picture 6" descr="https://dytpsyholog.files.wordpress.com/2015/07/jiqzierksx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204864"/>
            <a:ext cx="1711399" cy="1283549"/>
          </a:xfrm>
          <a:prstGeom prst="rect">
            <a:avLst/>
          </a:prstGeom>
          <a:noFill/>
        </p:spPr>
      </p:pic>
      <p:pic>
        <p:nvPicPr>
          <p:cNvPr id="14" name="Picture 2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04864"/>
            <a:ext cx="1359031" cy="1368152"/>
          </a:xfrm>
          <a:prstGeom prst="rect">
            <a:avLst/>
          </a:prstGeom>
          <a:noFill/>
        </p:spPr>
      </p:pic>
      <p:pic>
        <p:nvPicPr>
          <p:cNvPr id="15" name="Picture 6" descr="гудзик-шнурів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573016"/>
            <a:ext cx="1648983" cy="1584176"/>
          </a:xfrm>
          <a:prstGeom prst="rect">
            <a:avLst/>
          </a:prstGeom>
          <a:noFill/>
        </p:spPr>
      </p:pic>
      <p:pic>
        <p:nvPicPr>
          <p:cNvPr id="16" name="Picture 4" descr="гудзики купи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717032"/>
            <a:ext cx="1632181" cy="1224136"/>
          </a:xfrm>
          <a:prstGeom prst="rect">
            <a:avLst/>
          </a:prstGeom>
          <a:noFill/>
        </p:spPr>
      </p:pic>
      <p:pic>
        <p:nvPicPr>
          <p:cNvPr id="17" name="Picture 8" descr="схема гудзи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301208"/>
            <a:ext cx="1633364" cy="1388359"/>
          </a:xfrm>
          <a:prstGeom prst="rect">
            <a:avLst/>
          </a:prstGeom>
          <a:noFill/>
        </p:spPr>
      </p:pic>
      <p:pic>
        <p:nvPicPr>
          <p:cNvPr id="18" name="Picture 2" descr="qITypj_QdX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733256"/>
            <a:ext cx="1670301" cy="955405"/>
          </a:xfrm>
          <a:prstGeom prst="rect">
            <a:avLst/>
          </a:prstGeom>
          <a:noFill/>
        </p:spPr>
      </p:pic>
      <p:pic>
        <p:nvPicPr>
          <p:cNvPr id="19" name="Picture 4" descr="allmin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5013176"/>
            <a:ext cx="2163755" cy="1633286"/>
          </a:xfrm>
          <a:prstGeom prst="rect">
            <a:avLst/>
          </a:prstGeom>
          <a:noFill/>
        </p:spPr>
      </p:pic>
      <p:pic>
        <p:nvPicPr>
          <p:cNvPr id="20" name="Picture 2" descr="трафарет для ігор з гудзикам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4368" y="3212976"/>
            <a:ext cx="96803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_V-uKN7Z2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49785" cy="1210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188640"/>
            <a:ext cx="58326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Ігри з прищіпками </a:t>
            </a:r>
            <a:endParaRPr lang="ru-RU" sz="2800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91880" y="1196754"/>
            <a:ext cx="2880320" cy="31393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і колір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Різнокольорові прищіпки</a:t>
            </a:r>
          </a:p>
          <a:p>
            <a:pPr>
              <a:buFont typeface="Wingdings" pitchFamily="2" charset="2"/>
              <a:buChar char="Ø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Кольорові краплини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аптекар</a:t>
            </a:r>
          </a:p>
          <a:p>
            <a:pPr>
              <a:buFont typeface="Wingdings" pitchFamily="2" charset="2"/>
              <a:buChar char="Ø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Прищіпки в кошику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Постав наголос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Кольорові коробки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Збудуємо парканчики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Кольоровий круг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Допоможемо мамі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gjiehqXQy6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97152"/>
            <a:ext cx="2734756" cy="16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Ігри з прищіпк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2268252" cy="1512168"/>
          </a:xfrm>
          <a:prstGeom prst="rect">
            <a:avLst/>
          </a:prstGeom>
          <a:noFill/>
        </p:spPr>
      </p:pic>
      <p:pic>
        <p:nvPicPr>
          <p:cNvPr id="7175" name="Picture 7" descr="Ігри з прищіпк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581128"/>
            <a:ext cx="1732756" cy="1732756"/>
          </a:xfrm>
          <a:prstGeom prst="rect">
            <a:avLst/>
          </a:prstGeom>
          <a:noFill/>
        </p:spPr>
      </p:pic>
      <p:pic>
        <p:nvPicPr>
          <p:cNvPr id="7177" name="Picture 9" descr="Ігри з прищіпкам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852936"/>
            <a:ext cx="2339752" cy="1559835"/>
          </a:xfrm>
          <a:prstGeom prst="rect">
            <a:avLst/>
          </a:prstGeom>
          <a:noFill/>
        </p:spPr>
      </p:pic>
      <p:pic>
        <p:nvPicPr>
          <p:cNvPr id="7179" name="Picture 11" descr="Ігри з прищіпкам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980728"/>
            <a:ext cx="2268252" cy="1512168"/>
          </a:xfrm>
          <a:prstGeom prst="rect">
            <a:avLst/>
          </a:prstGeom>
          <a:noFill/>
        </p:spPr>
      </p:pic>
      <p:pic>
        <p:nvPicPr>
          <p:cNvPr id="7181" name="Picture 13" descr="Результат пошуку зображень за запитом &quot;ігри з прищіпками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97152"/>
            <a:ext cx="2693174" cy="1512168"/>
          </a:xfrm>
          <a:prstGeom prst="rect">
            <a:avLst/>
          </a:prstGeom>
          <a:noFill/>
        </p:spPr>
      </p:pic>
      <p:sp>
        <p:nvSpPr>
          <p:cNvPr id="7183" name="AutoShape 15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5" name="AutoShape 17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7" name="AutoShape 19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9" name="AutoShape 21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1" name="AutoShape 23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3" name="AutoShape 25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5" name="AutoShape 27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7" name="AutoShape 29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201" name="Picture 33" descr="Результат пошуку зображень за запитом &quot;ігри з прищіпками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278092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908720"/>
            <a:ext cx="3744416" cy="34563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 іграшки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Зроби буси для любої бабусі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Злови змійку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Накорми ляльку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Виклади візерунок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Макаронні картини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Виростимо казкове дерево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Вилікуй букву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Побудуй будинок</a:t>
            </a:r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88640"/>
            <a:ext cx="58326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Ігри з макаронами </a:t>
            </a:r>
            <a:endParaRPr lang="ru-RU" sz="2800" b="1" dirty="0"/>
          </a:p>
        </p:txBody>
      </p:sp>
      <p:pic>
        <p:nvPicPr>
          <p:cNvPr id="3" name="Picture 2" descr="https://schoolofcare.ru/u/content/shutterstock_14336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36712"/>
            <a:ext cx="2273194" cy="1512168"/>
          </a:xfrm>
          <a:prstGeom prst="rect">
            <a:avLst/>
          </a:prstGeom>
          <a:noFill/>
        </p:spPr>
      </p:pic>
      <p:pic>
        <p:nvPicPr>
          <p:cNvPr id="6148" name="Picture 4" descr="https://schoolofcare.ru/u/content/shutterstock_3415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2706183" cy="1800200"/>
          </a:xfrm>
          <a:prstGeom prst="rect">
            <a:avLst/>
          </a:prstGeom>
          <a:noFill/>
        </p:spPr>
      </p:pic>
      <p:pic>
        <p:nvPicPr>
          <p:cNvPr id="6150" name="Picture 6" descr="https://www.moirebenok.ua/wp-content/uploads/2016/10/retret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437112"/>
            <a:ext cx="2159198" cy="2159199"/>
          </a:xfrm>
          <a:prstGeom prst="rect">
            <a:avLst/>
          </a:prstGeom>
          <a:noFill/>
        </p:spPr>
      </p:pic>
      <p:pic>
        <p:nvPicPr>
          <p:cNvPr id="6152" name="Picture 8" descr="https://www.moirebenok.ua/wp-content/uploads/2017/08/gtuuu.png"/>
          <p:cNvPicPr>
            <a:picLocks noChangeAspect="1" noChangeArrowheads="1"/>
          </p:cNvPicPr>
          <p:nvPr/>
        </p:nvPicPr>
        <p:blipFill>
          <a:blip r:embed="rId5" cstate="print"/>
          <a:srcRect l="47112" r="27054" b="44966"/>
          <a:stretch>
            <a:fillRect/>
          </a:stretch>
        </p:blipFill>
        <p:spPr bwMode="auto">
          <a:xfrm>
            <a:off x="467544" y="2636912"/>
            <a:ext cx="1352992" cy="1800200"/>
          </a:xfrm>
          <a:prstGeom prst="rect">
            <a:avLst/>
          </a:prstGeom>
          <a:noFill/>
        </p:spPr>
      </p:pic>
      <p:sp>
        <p:nvSpPr>
          <p:cNvPr id="6154" name="AutoShape 10" descr="https://static.wixstatic.com/media/fc3ca9_16181c7241904244b1beb4676b5a2f68~mv2.jpg/v1/fill/w_630,h_420,al_c,q_80,usm_0.66_1.00_0.01/fc3ca9_16181c7241904244b1beb4676b5a2f68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6" name="Picture 12" descr="Результат пошуку зображень за запитом &quot;Ігри з крупами&quot;"/>
          <p:cNvPicPr>
            <a:picLocks noChangeAspect="1" noChangeArrowheads="1"/>
          </p:cNvPicPr>
          <p:nvPr/>
        </p:nvPicPr>
        <p:blipFill>
          <a:blip r:embed="rId6" cstate="print"/>
          <a:srcRect l="37799" b="-917"/>
          <a:stretch>
            <a:fillRect/>
          </a:stretch>
        </p:blipFill>
        <p:spPr bwMode="auto">
          <a:xfrm>
            <a:off x="4067944" y="4725144"/>
            <a:ext cx="1729567" cy="1872208"/>
          </a:xfrm>
          <a:prstGeom prst="rect">
            <a:avLst/>
          </a:prstGeom>
          <a:noFill/>
        </p:spPr>
      </p:pic>
      <p:sp>
        <p:nvSpPr>
          <p:cNvPr id="6158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60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62" name="Picture 18" descr="Результат пошуку зображень за запитом &quot;Ігри з макаронами малюнки&quot;"/>
          <p:cNvPicPr>
            <a:picLocks noChangeAspect="1" noChangeArrowheads="1"/>
          </p:cNvPicPr>
          <p:nvPr/>
        </p:nvPicPr>
        <p:blipFill>
          <a:blip r:embed="rId7" cstate="print"/>
          <a:srcRect l="31918" r="35322" b="813"/>
          <a:stretch>
            <a:fillRect/>
          </a:stretch>
        </p:blipFill>
        <p:spPr bwMode="auto">
          <a:xfrm>
            <a:off x="7164288" y="2420888"/>
            <a:ext cx="1405197" cy="1949996"/>
          </a:xfrm>
          <a:prstGeom prst="rect">
            <a:avLst/>
          </a:prstGeom>
          <a:noFill/>
        </p:spPr>
      </p:pic>
      <p:pic>
        <p:nvPicPr>
          <p:cNvPr id="6164" name="Picture 20" descr="Результат пошуку зображень за запитом &quot;Ігри з макаронами малюнки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980728"/>
            <a:ext cx="1843228" cy="138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arm9.staticflickr.com/8187/8439655966_8d4884e1a4_c.jpg"/>
          <p:cNvPicPr>
            <a:picLocks noChangeAspect="1" noChangeArrowheads="1"/>
          </p:cNvPicPr>
          <p:nvPr/>
        </p:nvPicPr>
        <p:blipFill>
          <a:blip r:embed="rId2" cstate="print"/>
          <a:srcRect l="50084" t="51148"/>
          <a:stretch>
            <a:fillRect/>
          </a:stretch>
        </p:blipFill>
        <p:spPr bwMode="auto">
          <a:xfrm>
            <a:off x="6876256" y="2132856"/>
            <a:ext cx="2039719" cy="1512168"/>
          </a:xfrm>
          <a:prstGeom prst="rect">
            <a:avLst/>
          </a:prstGeom>
          <a:noFill/>
        </p:spPr>
      </p:pic>
      <p:pic>
        <p:nvPicPr>
          <p:cNvPr id="5124" name="Picture 4" descr="https://farm9.staticflickr.com/8336/8438571743_55a537ce6d_c.jpg"/>
          <p:cNvPicPr>
            <a:picLocks noChangeAspect="1" noChangeArrowheads="1"/>
          </p:cNvPicPr>
          <p:nvPr/>
        </p:nvPicPr>
        <p:blipFill>
          <a:blip r:embed="rId3" cstate="print"/>
          <a:srcRect l="55754" r="776" b="6425"/>
          <a:stretch>
            <a:fillRect/>
          </a:stretch>
        </p:blipFill>
        <p:spPr bwMode="auto">
          <a:xfrm>
            <a:off x="6372200" y="4509120"/>
            <a:ext cx="2266357" cy="1872208"/>
          </a:xfrm>
          <a:prstGeom prst="rect">
            <a:avLst/>
          </a:prstGeom>
          <a:noFill/>
        </p:spPr>
      </p:pic>
      <p:pic>
        <p:nvPicPr>
          <p:cNvPr id="5126" name="Picture 6" descr="https://farm9.staticflickr.com/8192/8439656972_a9a397f057_c.jpg"/>
          <p:cNvPicPr>
            <a:picLocks noChangeAspect="1" noChangeArrowheads="1"/>
          </p:cNvPicPr>
          <p:nvPr/>
        </p:nvPicPr>
        <p:blipFill>
          <a:blip r:embed="rId4" cstate="print"/>
          <a:srcRect l="51495" t="49900"/>
          <a:stretch>
            <a:fillRect/>
          </a:stretch>
        </p:blipFill>
        <p:spPr bwMode="auto">
          <a:xfrm>
            <a:off x="179512" y="188640"/>
            <a:ext cx="2131494" cy="1667694"/>
          </a:xfrm>
          <a:prstGeom prst="rect">
            <a:avLst/>
          </a:prstGeom>
          <a:noFill/>
        </p:spPr>
      </p:pic>
      <p:pic>
        <p:nvPicPr>
          <p:cNvPr id="5128" name="Picture 8" descr="https://farm9.staticflickr.com/8051/8438570399_aca21a68b6_c.jpg"/>
          <p:cNvPicPr>
            <a:picLocks noChangeAspect="1" noChangeArrowheads="1"/>
          </p:cNvPicPr>
          <p:nvPr/>
        </p:nvPicPr>
        <p:blipFill>
          <a:blip r:embed="rId5" cstate="print"/>
          <a:srcRect l="51029"/>
          <a:stretch>
            <a:fillRect/>
          </a:stretch>
        </p:blipFill>
        <p:spPr bwMode="auto">
          <a:xfrm>
            <a:off x="6948264" y="332656"/>
            <a:ext cx="1931368" cy="1513482"/>
          </a:xfrm>
          <a:prstGeom prst="rect">
            <a:avLst/>
          </a:prstGeom>
          <a:noFill/>
        </p:spPr>
      </p:pic>
      <p:pic>
        <p:nvPicPr>
          <p:cNvPr id="5130" name="Picture 10" descr="https://www.moirebenok.ua/wp-content/uploads/2017/08/patooooo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2412926" cy="2114077"/>
          </a:xfrm>
          <a:prstGeom prst="rect">
            <a:avLst/>
          </a:prstGeom>
          <a:noFill/>
        </p:spPr>
      </p:pic>
      <p:pic>
        <p:nvPicPr>
          <p:cNvPr id="5132" name="Picture 12" descr="55716281_1267187878_plastilinskr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204864"/>
            <a:ext cx="1508999" cy="18722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1052736"/>
            <a:ext cx="4057964" cy="252376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Шукаємо скарб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Пересипаємо крупу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Сортуємо крупу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Парні мішечки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Дивовижні малюнки з манки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Незвичайні аплікації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Створюємо візерунки</a:t>
            </a:r>
          </a:p>
          <a:p>
            <a:endParaRPr lang="ru-RU" dirty="0"/>
          </a:p>
        </p:txBody>
      </p:sp>
      <p:sp>
        <p:nvSpPr>
          <p:cNvPr id="5134" name="AutoShape 14" descr="https://static.wixstatic.com/media/fc3ca9_a5ee6c03ba524614b4306ff1acfdfd77~mv2.jpg/v1/fill/w_460,h_345,al_c,lg_1,q_80/fc3ca9_a5ee6c03ba524614b4306ff1acfdfd7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6" name="AutoShape 16" descr="https://static.wixstatic.com/media/fc3ca9_a5ee6c03ba524614b4306ff1acfdfd77~mv2.jpg/v1/fill/w_460,h_345,al_c,lg_1,q_80/fc3ca9_a5ee6c03ba524614b4306ff1acfdfd7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38" name="Picture 18" descr="Результат пошуку зображень за запитом &quot;Ігри з крупами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221088"/>
            <a:ext cx="2376264" cy="2376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15816" y="188640"/>
            <a:ext cx="3600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Ігри з крупами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88640"/>
            <a:ext cx="496855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Ігри з кришечками </a:t>
            </a:r>
            <a:endParaRPr lang="ru-RU" sz="2800" b="1" dirty="0"/>
          </a:p>
        </p:txBody>
      </p:sp>
      <p:pic>
        <p:nvPicPr>
          <p:cNvPr id="4098" name="Picture 2" descr="Результат пошуку зображень за запитом &quot;дидактичні ігри з кришками&quot;"/>
          <p:cNvPicPr>
            <a:picLocks noChangeAspect="1" noChangeArrowheads="1"/>
          </p:cNvPicPr>
          <p:nvPr/>
        </p:nvPicPr>
        <p:blipFill>
          <a:blip r:embed="rId2" cstate="print"/>
          <a:srcRect l="6780" t="7636" r="11858" b="12183"/>
          <a:stretch>
            <a:fillRect/>
          </a:stretch>
        </p:blipFill>
        <p:spPr bwMode="auto">
          <a:xfrm>
            <a:off x="6732240" y="3789040"/>
            <a:ext cx="2160240" cy="2835315"/>
          </a:xfrm>
          <a:prstGeom prst="rect">
            <a:avLst/>
          </a:prstGeom>
          <a:noFill/>
        </p:spPr>
      </p:pic>
      <p:pic>
        <p:nvPicPr>
          <p:cNvPr id="4100" name="Picture 4" descr="Результат пошуку зображень за запитом &quot;дидактичні ігри з кришкам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2466975" cy="1847851"/>
          </a:xfrm>
          <a:prstGeom prst="rect">
            <a:avLst/>
          </a:prstGeom>
          <a:noFill/>
        </p:spPr>
      </p:pic>
      <p:pic>
        <p:nvPicPr>
          <p:cNvPr id="4102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941168"/>
            <a:ext cx="1978732" cy="1368152"/>
          </a:xfrm>
          <a:prstGeom prst="rect">
            <a:avLst/>
          </a:prstGeom>
          <a:noFill/>
        </p:spPr>
      </p:pic>
      <p:pic>
        <p:nvPicPr>
          <p:cNvPr id="4104" name="Picture 8" descr="http://maam.ru/upload/blogs/detsad-236914-1450272800.jpg"/>
          <p:cNvPicPr>
            <a:picLocks noChangeAspect="1" noChangeArrowheads="1"/>
          </p:cNvPicPr>
          <p:nvPr/>
        </p:nvPicPr>
        <p:blipFill>
          <a:blip r:embed="rId5" cstate="print"/>
          <a:srcRect l="19709" t="39077" r="8185"/>
          <a:stretch>
            <a:fillRect/>
          </a:stretch>
        </p:blipFill>
        <p:spPr bwMode="auto">
          <a:xfrm>
            <a:off x="6228184" y="836712"/>
            <a:ext cx="1979712" cy="1253879"/>
          </a:xfrm>
          <a:prstGeom prst="rect">
            <a:avLst/>
          </a:prstGeom>
          <a:noFill/>
        </p:spPr>
      </p:pic>
      <p:pic>
        <p:nvPicPr>
          <p:cNvPr id="4106" name="Picture 10" descr="http://maam.ru/upload/blogs/detsad-236914-1450272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348880"/>
            <a:ext cx="1801345" cy="1350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124744"/>
            <a:ext cx="4536504" cy="34778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«Побудуй за зразком» 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«Овочі та фрукти» 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 Різнобарвний килим »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«Великий – маленький  »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«Склади Візерунок». 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«Знайди предмети такого ж кольору»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 Веселий потяг »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«Де помилилася Білосніжка?»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«Машинки їдуть по домівках»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«На ремонт»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«Розсели по </a:t>
            </a:r>
            <a:r>
              <a:rPr lang="uk-UA" dirty="0" smtClean="0"/>
              <a:t>домівках»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573</Words>
  <Application>Microsoft Office PowerPoint</Application>
  <PresentationFormat>Экран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 Розвивати дрібну моторику  рук у дітей можна в ігровій формі, використовуючи різноманітний нетрадиційний матеріал.  Мета цих ігор розвивати уяву, увагу,  сенсорне сприйняття, тактильне сприйняття,  посидючість, зорово-моторну  координацію, дрібну моторику пальців рук.,математичне мислення (вчиться  класифікувати, розрізняти предмети за розміром, рахувати),емоційний і творчий розвиток  . </vt:lpstr>
      <vt:lpstr>Слайд 6</vt:lpstr>
      <vt:lpstr>Слайд 7</vt:lpstr>
      <vt:lpstr>Слайд 8</vt:lpstr>
      <vt:lpstr>Слайд 9</vt:lpstr>
      <vt:lpstr>Слайд 10</vt:lpstr>
      <vt:lpstr>                         Головне, щоб заняття приносили                             дітям тільки позитивні емоції,                     те що буде викликати  зацікавленість  і приведе до позитивного результату в розвитку мілкої моторики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119</cp:revision>
  <dcterms:created xsi:type="dcterms:W3CDTF">2017-11-15T10:54:56Z</dcterms:created>
  <dcterms:modified xsi:type="dcterms:W3CDTF">2018-03-05T16:21:21Z</dcterms:modified>
</cp:coreProperties>
</file>