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DCDF8-3B8D-415C-8DD9-F4994751C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675249"/>
            <a:ext cx="5518066" cy="5022309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latin typeface="Monotype Corsiva" panose="03010101010201010101" pitchFamily="66" charset="0"/>
              </a:rPr>
              <a:t>Підвищення якості логопедичного уроку шляхом застосування   ІКТ, креативних завдань. Поповнення власної навчальної – інформаційної, довідкової бібліотеки 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811AA-C7A9-4C87-A1EB-34BEAB4A5902}"/>
              </a:ext>
            </a:extLst>
          </p:cNvPr>
          <p:cNvSpPr txBox="1"/>
          <p:nvPr/>
        </p:nvSpPr>
        <p:spPr>
          <a:xfrm>
            <a:off x="8947051" y="5697559"/>
            <a:ext cx="3066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Monotype Corsiva" panose="03010101010201010101" pitchFamily="66" charset="0"/>
              </a:rPr>
              <a:t>         Підготувала вчитель –  логопед: Куліш А.С.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0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E6388C-8522-4F66-B9DE-15FD109DB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0" y="211015"/>
            <a:ext cx="11155681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4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6E688C-E7F8-4BA1-8407-2163754BA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126610"/>
            <a:ext cx="11732455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4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7772BF-C1A5-4E8D-AEE6-1776CF9E4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5" y="239150"/>
            <a:ext cx="11732456" cy="64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7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7FACC9-36DD-49E2-8470-3B80E71CCA1E}"/>
              </a:ext>
            </a:extLst>
          </p:cNvPr>
          <p:cNvSpPr txBox="1"/>
          <p:nvPr/>
        </p:nvSpPr>
        <p:spPr>
          <a:xfrm>
            <a:off x="1364566" y="126609"/>
            <a:ext cx="965043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+mj-lt"/>
              </a:rPr>
              <a:t>Інтерактивні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вправи</a:t>
            </a:r>
            <a:r>
              <a:rPr lang="ru-RU" sz="2400" b="1" dirty="0">
                <a:latin typeface="+mj-lt"/>
              </a:rPr>
              <a:t> та </a:t>
            </a:r>
            <a:r>
              <a:rPr lang="ru-RU" sz="2400" b="1" dirty="0" err="1">
                <a:latin typeface="+mj-lt"/>
              </a:rPr>
              <a:t>матеріали</a:t>
            </a:r>
            <a:r>
              <a:rPr lang="ru-RU" sz="2400" b="1" dirty="0">
                <a:latin typeface="+mj-lt"/>
              </a:rPr>
              <a:t> для </a:t>
            </a:r>
            <a:r>
              <a:rPr lang="ru-RU" sz="2400" b="1" dirty="0" err="1">
                <a:latin typeface="+mj-lt"/>
              </a:rPr>
              <a:t>роздруку</a:t>
            </a:r>
            <a:endParaRPr lang="ru-RU" sz="2400" b="1" dirty="0">
              <a:latin typeface="+mj-lt"/>
            </a:endParaRPr>
          </a:p>
          <a:p>
            <a:r>
              <a:rPr lang="en-US" sz="2400" dirty="0" err="1">
                <a:latin typeface="Monotype Corsiva" panose="03010101010201010101" pitchFamily="66" charset="0"/>
              </a:rPr>
              <a:t>Wordwall</a:t>
            </a:r>
            <a:r>
              <a:rPr lang="en-US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можна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використовувати</a:t>
            </a:r>
            <a:r>
              <a:rPr lang="ru-RU" sz="2400" dirty="0">
                <a:latin typeface="Monotype Corsiva" panose="03010101010201010101" pitchFamily="66" charset="0"/>
              </a:rPr>
              <a:t> для </a:t>
            </a:r>
            <a:r>
              <a:rPr lang="ru-RU" sz="2400" dirty="0" err="1">
                <a:latin typeface="Monotype Corsiva" panose="03010101010201010101" pitchFamily="66" charset="0"/>
              </a:rPr>
              <a:t>створення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інтерактивних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вправ</a:t>
            </a:r>
            <a:r>
              <a:rPr lang="ru-RU" sz="2400" dirty="0">
                <a:latin typeface="Monotype Corsiva" panose="03010101010201010101" pitchFamily="66" charset="0"/>
              </a:rPr>
              <a:t> і </a:t>
            </a:r>
            <a:r>
              <a:rPr lang="ru-RU" sz="2400" dirty="0" err="1">
                <a:latin typeface="Monotype Corsiva" panose="03010101010201010101" pitchFamily="66" charset="0"/>
              </a:rPr>
              <a:t>матеріалів</a:t>
            </a:r>
            <a:r>
              <a:rPr lang="ru-RU" sz="2400" dirty="0">
                <a:latin typeface="Monotype Corsiva" panose="03010101010201010101" pitchFamily="66" charset="0"/>
              </a:rPr>
              <a:t> для </a:t>
            </a:r>
            <a:r>
              <a:rPr lang="ru-RU" sz="2400" dirty="0" err="1">
                <a:latin typeface="Monotype Corsiva" panose="03010101010201010101" pitchFamily="66" charset="0"/>
              </a:rPr>
              <a:t>роздруку</a:t>
            </a:r>
            <a:r>
              <a:rPr lang="ru-RU" sz="2400" dirty="0">
                <a:latin typeface="Monotype Corsiva" panose="03010101010201010101" pitchFamily="66" charset="0"/>
              </a:rPr>
              <a:t>. </a:t>
            </a:r>
            <a:r>
              <a:rPr lang="ru-RU" sz="2400" dirty="0" err="1">
                <a:latin typeface="Monotype Corsiva" panose="03010101010201010101" pitchFamily="66" charset="0"/>
              </a:rPr>
              <a:t>Більшість</a:t>
            </a:r>
            <a:r>
              <a:rPr lang="ru-RU" sz="2400" dirty="0">
                <a:latin typeface="Monotype Corsiva" panose="03010101010201010101" pitchFamily="66" charset="0"/>
              </a:rPr>
              <a:t>  </a:t>
            </a:r>
            <a:r>
              <a:rPr lang="ru-RU" sz="2400" dirty="0" err="1">
                <a:latin typeface="Monotype Corsiva" panose="03010101010201010101" pitchFamily="66" charset="0"/>
              </a:rPr>
              <a:t>шаблонів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доступні</a:t>
            </a:r>
            <a:r>
              <a:rPr lang="ru-RU" sz="2400" dirty="0">
                <a:latin typeface="Monotype Corsiva" panose="03010101010201010101" pitchFamily="66" charset="0"/>
              </a:rPr>
              <a:t> в </a:t>
            </a:r>
            <a:r>
              <a:rPr lang="ru-RU" sz="2400" dirty="0" err="1">
                <a:latin typeface="Monotype Corsiva" panose="03010101010201010101" pitchFamily="66" charset="0"/>
              </a:rPr>
              <a:t>інтерактивному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вигляді</a:t>
            </a:r>
            <a:r>
              <a:rPr lang="ru-RU" sz="2400" dirty="0">
                <a:latin typeface="Monotype Corsiva" panose="03010101010201010101" pitchFamily="66" charset="0"/>
              </a:rPr>
              <a:t>, а </a:t>
            </a:r>
            <a:r>
              <a:rPr lang="ru-RU" sz="2400" dirty="0" err="1">
                <a:latin typeface="Monotype Corsiva" panose="03010101010201010101" pitchFamily="66" charset="0"/>
              </a:rPr>
              <a:t>також</a:t>
            </a:r>
            <a:r>
              <a:rPr lang="ru-RU" sz="2400" dirty="0">
                <a:latin typeface="Monotype Corsiva" panose="03010101010201010101" pitchFamily="66" charset="0"/>
              </a:rPr>
              <a:t> у </a:t>
            </a:r>
            <a:r>
              <a:rPr lang="ru-RU" sz="2400" dirty="0" err="1">
                <a:latin typeface="Monotype Corsiva" panose="03010101010201010101" pitchFamily="66" charset="0"/>
              </a:rPr>
              <a:t>версії</a:t>
            </a:r>
            <a:r>
              <a:rPr lang="ru-RU" sz="2400" dirty="0">
                <a:latin typeface="Monotype Corsiva" panose="03010101010201010101" pitchFamily="66" charset="0"/>
              </a:rPr>
              <a:t> для </a:t>
            </a:r>
            <a:r>
              <a:rPr lang="ru-RU" sz="2400" dirty="0" err="1">
                <a:latin typeface="Monotype Corsiva" panose="03010101010201010101" pitchFamily="66" charset="0"/>
              </a:rPr>
              <a:t>роздруку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 err="1">
                <a:latin typeface="Monotype Corsiva" panose="03010101010201010101" pitchFamily="66" charset="0"/>
              </a:rPr>
              <a:t>Інтерактивні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вправи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можна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відтворювати</a:t>
            </a:r>
            <a:r>
              <a:rPr lang="ru-RU" sz="2400" dirty="0">
                <a:latin typeface="Monotype Corsiva" panose="03010101010201010101" pitchFamily="66" charset="0"/>
              </a:rPr>
              <a:t> на будь-</a:t>
            </a:r>
            <a:r>
              <a:rPr lang="ru-RU" sz="2400" dirty="0" err="1">
                <a:latin typeface="Monotype Corsiva" panose="03010101010201010101" pitchFamily="66" charset="0"/>
              </a:rPr>
              <a:t>якому</a:t>
            </a:r>
            <a:r>
              <a:rPr lang="ru-RU" sz="2400" dirty="0">
                <a:latin typeface="Monotype Corsiva" panose="03010101010201010101" pitchFamily="66" charset="0"/>
              </a:rPr>
              <a:t> веб-</a:t>
            </a:r>
            <a:r>
              <a:rPr lang="ru-RU" sz="2400" dirty="0" err="1">
                <a:latin typeface="Monotype Corsiva" panose="03010101010201010101" pitchFamily="66" charset="0"/>
              </a:rPr>
              <a:t>пристрої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наприклад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комп'ютері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планшеті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телефоні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чи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інтерактивній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дошці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 err="1">
                <a:latin typeface="Monotype Corsiva" panose="03010101010201010101" pitchFamily="66" charset="0"/>
              </a:rPr>
              <a:t>Матеріали</a:t>
            </a:r>
            <a:r>
              <a:rPr lang="ru-RU" sz="2400" dirty="0">
                <a:latin typeface="Monotype Corsiva" panose="03010101010201010101" pitchFamily="66" charset="0"/>
              </a:rPr>
              <a:t> для </a:t>
            </a:r>
            <a:r>
              <a:rPr lang="ru-RU" sz="2400" dirty="0" err="1">
                <a:latin typeface="Monotype Corsiva" panose="03010101010201010101" pitchFamily="66" charset="0"/>
              </a:rPr>
              <a:t>роздруку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можна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роздрукувати</a:t>
            </a:r>
            <a:r>
              <a:rPr lang="ru-RU" sz="2400" dirty="0">
                <a:latin typeface="Monotype Corsiva" panose="03010101010201010101" pitchFamily="66" charset="0"/>
              </a:rPr>
              <a:t> з сайту </a:t>
            </a:r>
            <a:r>
              <a:rPr lang="ru-RU" sz="2400" dirty="0" err="1">
                <a:latin typeface="Monotype Corsiva" panose="03010101010201010101" pitchFamily="66" charset="0"/>
              </a:rPr>
              <a:t>або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завантажити</a:t>
            </a:r>
            <a:r>
              <a:rPr lang="ru-RU" sz="2400" dirty="0">
                <a:latin typeface="Monotype Corsiva" panose="03010101010201010101" pitchFamily="66" charset="0"/>
              </a:rPr>
              <a:t> у </a:t>
            </a:r>
            <a:r>
              <a:rPr lang="ru-RU" sz="2400" dirty="0" err="1">
                <a:latin typeface="Monotype Corsiva" panose="03010101010201010101" pitchFamily="66" charset="0"/>
              </a:rPr>
              <a:t>вигляді</a:t>
            </a:r>
            <a:r>
              <a:rPr lang="ru-RU" sz="2400" dirty="0">
                <a:latin typeface="Monotype Corsiva" panose="03010101010201010101" pitchFamily="66" charset="0"/>
              </a:rPr>
              <a:t> файлу </a:t>
            </a:r>
            <a:r>
              <a:rPr lang="en-US" sz="2400" dirty="0">
                <a:latin typeface="Monotype Corsiva" panose="03010101010201010101" pitchFamily="66" charset="0"/>
              </a:rPr>
              <a:t>PDF. </a:t>
            </a:r>
            <a:r>
              <a:rPr lang="ru-RU" sz="2400" dirty="0" err="1">
                <a:latin typeface="Monotype Corsiva" panose="03010101010201010101" pitchFamily="66" charset="0"/>
              </a:rPr>
              <a:t>Їх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можна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використовувати</a:t>
            </a:r>
            <a:r>
              <a:rPr lang="ru-RU" sz="2400" dirty="0">
                <a:latin typeface="Monotype Corsiva" panose="03010101010201010101" pitchFamily="66" charset="0"/>
              </a:rPr>
              <a:t> як </a:t>
            </a:r>
            <a:r>
              <a:rPr lang="ru-RU" sz="2400" dirty="0" err="1">
                <a:latin typeface="Monotype Corsiva" panose="03010101010201010101" pitchFamily="66" charset="0"/>
              </a:rPr>
              <a:t>додаток</a:t>
            </a:r>
            <a:r>
              <a:rPr lang="ru-RU" sz="2400" dirty="0">
                <a:latin typeface="Monotype Corsiva" panose="03010101010201010101" pitchFamily="66" charset="0"/>
              </a:rPr>
              <a:t> до </a:t>
            </a:r>
            <a:r>
              <a:rPr lang="ru-RU" sz="2400" dirty="0" err="1">
                <a:latin typeface="Monotype Corsiva" panose="03010101010201010101" pitchFamily="66" charset="0"/>
              </a:rPr>
              <a:t>інтерактивної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вправи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або</a:t>
            </a:r>
            <a:r>
              <a:rPr lang="ru-RU" sz="2400" dirty="0">
                <a:latin typeface="Monotype Corsiva" panose="03010101010201010101" pitchFamily="66" charset="0"/>
              </a:rPr>
              <a:t> як </a:t>
            </a:r>
            <a:r>
              <a:rPr lang="ru-RU" sz="2400" dirty="0" err="1">
                <a:latin typeface="Monotype Corsiva" panose="03010101010201010101" pitchFamily="66" charset="0"/>
              </a:rPr>
              <a:t>окрему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вправу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 err="1">
                <a:latin typeface="+mj-lt"/>
              </a:rPr>
              <a:t>Створення</a:t>
            </a:r>
            <a:r>
              <a:rPr lang="ru-RU" sz="2400" dirty="0">
                <a:latin typeface="+mj-lt"/>
              </a:rPr>
              <a:t> на </a:t>
            </a:r>
            <a:r>
              <a:rPr lang="ru-RU" sz="2400" dirty="0" err="1">
                <a:latin typeface="+mj-lt"/>
              </a:rPr>
              <a:t>основі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шаблонів</a:t>
            </a:r>
            <a:endParaRPr lang="ru-RU" sz="2400" dirty="0">
              <a:latin typeface="+mj-lt"/>
            </a:endParaRPr>
          </a:p>
          <a:p>
            <a:r>
              <a:rPr lang="ru-RU" sz="2400" dirty="0" err="1">
                <a:latin typeface="Monotype Corsiva" panose="03010101010201010101" pitchFamily="66" charset="0"/>
              </a:rPr>
              <a:t>Ці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шаблони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включають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знайомі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класичні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формати</a:t>
            </a:r>
            <a:r>
              <a:rPr lang="ru-RU" sz="2400" dirty="0">
                <a:latin typeface="Monotype Corsiva" panose="03010101010201010101" pitchFamily="66" charset="0"/>
              </a:rPr>
              <a:t>: </a:t>
            </a:r>
            <a:r>
              <a:rPr lang="ru-RU" sz="2400" dirty="0" err="1">
                <a:latin typeface="Monotype Corsiva" panose="03010101010201010101" pitchFamily="66" charset="0"/>
              </a:rPr>
              <a:t>вікторина</a:t>
            </a:r>
            <a:r>
              <a:rPr lang="ru-RU" sz="2400" dirty="0">
                <a:latin typeface="Monotype Corsiva" panose="03010101010201010101" pitchFamily="66" charset="0"/>
              </a:rPr>
              <a:t> і </a:t>
            </a:r>
            <a:r>
              <a:rPr lang="ru-RU" sz="2400" dirty="0" err="1">
                <a:latin typeface="Monotype Corsiva" panose="03010101010201010101" pitchFamily="66" charset="0"/>
              </a:rPr>
              <a:t>кросворд</a:t>
            </a:r>
            <a:r>
              <a:rPr lang="ru-RU" sz="2400" dirty="0">
                <a:latin typeface="Monotype Corsiva" panose="03010101010201010101" pitchFamily="66" charset="0"/>
              </a:rPr>
              <a:t>, погоня в </a:t>
            </a:r>
            <a:r>
              <a:rPr lang="ru-RU" sz="2400" dirty="0" err="1">
                <a:latin typeface="Monotype Corsiva" panose="03010101010201010101" pitchFamily="66" charset="0"/>
              </a:rPr>
              <a:t>лабіринті</a:t>
            </a:r>
            <a:r>
              <a:rPr lang="ru-RU" sz="2400" dirty="0">
                <a:latin typeface="Monotype Corsiva" panose="03010101010201010101" pitchFamily="66" charset="0"/>
              </a:rPr>
              <a:t> і </a:t>
            </a:r>
            <a:r>
              <a:rPr lang="ru-RU" sz="2400" dirty="0" err="1">
                <a:latin typeface="Monotype Corsiva" panose="03010101010201010101" pitchFamily="66" charset="0"/>
              </a:rPr>
              <a:t>літак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 err="1">
                <a:latin typeface="Monotype Corsiva" panose="03010101010201010101" pitchFamily="66" charset="0"/>
              </a:rPr>
              <a:t>Щоб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створити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нову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вправу</a:t>
            </a:r>
            <a:r>
              <a:rPr lang="ru-RU" sz="2400" dirty="0">
                <a:latin typeface="Monotype Corsiva" panose="03010101010201010101" pitchFamily="66" charset="0"/>
              </a:rPr>
              <a:t>, треба </a:t>
            </a:r>
            <a:r>
              <a:rPr lang="ru-RU" sz="2400" dirty="0" err="1">
                <a:latin typeface="Monotype Corsiva" panose="03010101010201010101" pitchFamily="66" charset="0"/>
              </a:rPr>
              <a:t>вибрати</a:t>
            </a:r>
            <a:r>
              <a:rPr lang="ru-RU" sz="2400" dirty="0">
                <a:latin typeface="Monotype Corsiva" panose="03010101010201010101" pitchFamily="66" charset="0"/>
              </a:rPr>
              <a:t> шаблон і додайте </a:t>
            </a:r>
            <a:r>
              <a:rPr lang="ru-RU" sz="2400" dirty="0" err="1">
                <a:latin typeface="Monotype Corsiva" panose="03010101010201010101" pitchFamily="66" charset="0"/>
              </a:rPr>
              <a:t>вміст</a:t>
            </a:r>
            <a:r>
              <a:rPr lang="ru-RU" sz="2400" dirty="0">
                <a:latin typeface="Monotype Corsiva" panose="03010101010201010101" pitchFamily="66" charset="0"/>
              </a:rPr>
              <a:t>. </a:t>
            </a:r>
            <a:r>
              <a:rPr lang="ru-RU" sz="2400" dirty="0" err="1">
                <a:latin typeface="Monotype Corsiva" panose="03010101010201010101" pitchFamily="66" charset="0"/>
              </a:rPr>
              <a:t>Це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дуже</a:t>
            </a:r>
            <a:r>
              <a:rPr lang="ru-RU" sz="2400" dirty="0">
                <a:latin typeface="Monotype Corsiva" panose="03010101010201010101" pitchFamily="66" charset="0"/>
              </a:rPr>
              <a:t> легко: ми </a:t>
            </a:r>
            <a:r>
              <a:rPr lang="ru-RU" sz="2400" dirty="0" err="1">
                <a:latin typeface="Monotype Corsiva" panose="03010101010201010101" pitchFamily="66" charset="0"/>
              </a:rPr>
              <a:t>можемо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створити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інтерактивну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вправу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всього</a:t>
            </a:r>
            <a:r>
              <a:rPr lang="ru-RU" sz="2400" dirty="0">
                <a:latin typeface="Monotype Corsiva" panose="03010101010201010101" pitchFamily="66" charset="0"/>
              </a:rPr>
              <a:t> за </a:t>
            </a:r>
            <a:r>
              <a:rPr lang="ru-RU" sz="2400" dirty="0" err="1">
                <a:latin typeface="Monotype Corsiva" panose="03010101010201010101" pitchFamily="66" charset="0"/>
              </a:rPr>
              <a:t>кілька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хвилин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 err="1">
                <a:latin typeface="+mj-lt"/>
              </a:rPr>
              <a:t>Редагування</a:t>
            </a:r>
            <a:r>
              <a:rPr lang="ru-RU" sz="2400" dirty="0">
                <a:latin typeface="+mj-lt"/>
              </a:rPr>
              <a:t> будь-</a:t>
            </a:r>
            <a:r>
              <a:rPr lang="ru-RU" sz="2400" dirty="0" err="1">
                <a:latin typeface="+mj-lt"/>
              </a:rPr>
              <a:t>якої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вправи</a:t>
            </a:r>
            <a:endParaRPr lang="ru-RU" sz="2400" dirty="0">
              <a:latin typeface="+mj-lt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Не </a:t>
            </a:r>
            <a:r>
              <a:rPr lang="ru-RU" sz="2400" dirty="0" err="1">
                <a:latin typeface="Monotype Corsiva" panose="03010101010201010101" pitchFamily="66" charset="0"/>
              </a:rPr>
              <a:t>обов'язково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використовувати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заздалегідь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створені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вправи</a:t>
            </a:r>
            <a:r>
              <a:rPr lang="ru-RU" sz="2400" dirty="0">
                <a:latin typeface="Monotype Corsiva" panose="03010101010201010101" pitchFamily="66" charset="0"/>
              </a:rPr>
              <a:t>. </a:t>
            </a:r>
            <a:r>
              <a:rPr lang="ru-RU" sz="2400" dirty="0" err="1">
                <a:latin typeface="Monotype Corsiva" panose="03010101010201010101" pitchFamily="66" charset="0"/>
              </a:rPr>
              <a:t>Якщо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знайшли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вправу</a:t>
            </a:r>
            <a:r>
              <a:rPr lang="ru-RU" sz="2400" dirty="0">
                <a:latin typeface="Monotype Corsiva" panose="03010101010201010101" pitchFamily="66" charset="0"/>
              </a:rPr>
              <a:t>, яка </a:t>
            </a:r>
            <a:r>
              <a:rPr lang="ru-RU" sz="2400" dirty="0" err="1">
                <a:latin typeface="Monotype Corsiva" panose="03010101010201010101" pitchFamily="66" charset="0"/>
              </a:rPr>
              <a:t>чимось</a:t>
            </a:r>
            <a:r>
              <a:rPr lang="ru-RU" sz="2400" dirty="0">
                <a:latin typeface="Monotype Corsiva" panose="03010101010201010101" pitchFamily="66" charset="0"/>
              </a:rPr>
              <a:t> вам не </a:t>
            </a:r>
            <a:r>
              <a:rPr lang="ru-RU" sz="2400" dirty="0" err="1">
                <a:latin typeface="Monotype Corsiva" panose="03010101010201010101" pitchFamily="66" charset="0"/>
              </a:rPr>
              <a:t>підходить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ви</a:t>
            </a:r>
            <a:r>
              <a:rPr lang="ru-RU" sz="2400" dirty="0">
                <a:latin typeface="Monotype Corsiva" panose="03010101010201010101" pitchFamily="66" charset="0"/>
              </a:rPr>
              <a:t> легко можете </a:t>
            </a:r>
            <a:r>
              <a:rPr lang="ru-RU" sz="2400" dirty="0" err="1">
                <a:latin typeface="Monotype Corsiva" panose="03010101010201010101" pitchFamily="66" charset="0"/>
              </a:rPr>
              <a:t>відредагувати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її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вміст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відповідно</a:t>
            </a:r>
            <a:r>
              <a:rPr lang="ru-RU" sz="2400" dirty="0">
                <a:latin typeface="Monotype Corsiva" panose="03010101010201010101" pitchFamily="66" charset="0"/>
              </a:rPr>
              <a:t> до </a:t>
            </a:r>
            <a:r>
              <a:rPr lang="ru-RU" sz="2400" dirty="0" err="1">
                <a:latin typeface="Monotype Corsiva" panose="03010101010201010101" pitchFamily="66" charset="0"/>
              </a:rPr>
              <a:t>своїх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уроків</a:t>
            </a:r>
            <a:r>
              <a:rPr lang="ru-RU" sz="2400" dirty="0">
                <a:latin typeface="Monotype Corsiva" panose="03010101010201010101" pitchFamily="66" charset="0"/>
              </a:rPr>
              <a:t> і стилю </a:t>
            </a:r>
            <a:r>
              <a:rPr lang="ru-RU" sz="2400" dirty="0" err="1">
                <a:latin typeface="Monotype Corsiva" panose="03010101010201010101" pitchFamily="66" charset="0"/>
              </a:rPr>
              <a:t>навчання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5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2B146A-A8BC-4DB1-8A42-BAB005B88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5058" y="1575582"/>
            <a:ext cx="5711484" cy="5641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1D7B6D-7D88-464F-8EB1-81B72B9B5C39}"/>
              </a:ext>
            </a:extLst>
          </p:cNvPr>
          <p:cNvSpPr txBox="1"/>
          <p:nvPr/>
        </p:nvSpPr>
        <p:spPr>
          <a:xfrm>
            <a:off x="2700997" y="450166"/>
            <a:ext cx="79904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Дякую за увагу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49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F0AEB4-FCFE-498B-A780-12417C070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" y="182879"/>
            <a:ext cx="11563643" cy="63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2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E0C059-E1B1-43B3-9AE5-6C5E08297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239151"/>
            <a:ext cx="11802794" cy="63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3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B98BE9-5DB9-462C-BA68-2B5CCEDC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" y="196948"/>
            <a:ext cx="11760591" cy="64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8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A3A583-0D33-4C5B-B250-D0A3057390D7}"/>
              </a:ext>
            </a:extLst>
          </p:cNvPr>
          <p:cNvSpPr txBox="1"/>
          <p:nvPr/>
        </p:nvSpPr>
        <p:spPr>
          <a:xfrm>
            <a:off x="1322363" y="393895"/>
            <a:ext cx="102131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Monotype Corsiva" panose="03010101010201010101" pitchFamily="66" charset="0"/>
              </a:rPr>
              <a:t>Crello</a:t>
            </a:r>
            <a:r>
              <a:rPr lang="ru-RU" sz="3200" dirty="0">
                <a:latin typeface="Monotype Corsiva" panose="03010101010201010101" pitchFamily="66" charset="0"/>
              </a:rPr>
              <a:t> – </a:t>
            </a:r>
            <a:r>
              <a:rPr lang="ru-RU" sz="3200" dirty="0" err="1">
                <a:latin typeface="Monotype Corsiva" panose="03010101010201010101" pitchFamily="66" charset="0"/>
              </a:rPr>
              <a:t>програмне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забезпечення</a:t>
            </a:r>
            <a:r>
              <a:rPr lang="ru-RU" sz="3200" dirty="0">
                <a:latin typeface="Monotype Corsiva" panose="03010101010201010101" pitchFamily="66" charset="0"/>
              </a:rPr>
              <a:t> для </a:t>
            </a:r>
            <a:r>
              <a:rPr lang="ru-RU" sz="3200" dirty="0" err="1">
                <a:latin typeface="Monotype Corsiva" panose="03010101010201010101" pitchFamily="66" charset="0"/>
              </a:rPr>
              <a:t>створення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графіки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плакатів</a:t>
            </a:r>
            <a:r>
              <a:rPr lang="ru-RU" sz="3200" dirty="0">
                <a:latin typeface="Monotype Corsiva" panose="03010101010201010101" pitchFamily="66" charset="0"/>
              </a:rPr>
              <a:t> та </a:t>
            </a:r>
            <a:r>
              <a:rPr lang="ru-RU" sz="3200" dirty="0" err="1">
                <a:latin typeface="Monotype Corsiva" panose="03010101010201010101" pitchFamily="66" charset="0"/>
              </a:rPr>
              <a:t>рекламних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банерів</a:t>
            </a:r>
            <a:r>
              <a:rPr lang="ru-RU" sz="3200" dirty="0">
                <a:latin typeface="Monotype Corsiva" panose="03010101010201010101" pitchFamily="66" charset="0"/>
              </a:rPr>
              <a:t>, а </a:t>
            </a:r>
            <a:r>
              <a:rPr lang="ru-RU" sz="3200" dirty="0" err="1">
                <a:latin typeface="Monotype Corsiva" panose="03010101010201010101" pitchFamily="66" charset="0"/>
              </a:rPr>
              <a:t>також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оформлення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акаунтів</a:t>
            </a:r>
            <a:r>
              <a:rPr lang="ru-RU" sz="3200" dirty="0">
                <a:latin typeface="Monotype Corsiva" panose="03010101010201010101" pitchFamily="66" charset="0"/>
              </a:rPr>
              <a:t> у </a:t>
            </a:r>
            <a:r>
              <a:rPr lang="ru-RU" sz="3200" dirty="0" err="1">
                <a:latin typeface="Monotype Corsiva" panose="03010101010201010101" pitchFamily="66" charset="0"/>
              </a:rPr>
              <a:t>соціальних</a:t>
            </a:r>
            <a:r>
              <a:rPr lang="ru-RU" sz="3200" dirty="0">
                <a:latin typeface="Monotype Corsiva" panose="03010101010201010101" pitchFamily="66" charset="0"/>
              </a:rPr>
              <a:t> мережах. Платформа </a:t>
            </a:r>
            <a:r>
              <a:rPr lang="ru-RU" sz="3200" dirty="0" err="1">
                <a:latin typeface="Monotype Corsiva" panose="03010101010201010101" pitchFamily="66" charset="0"/>
              </a:rPr>
              <a:t>функціонує</a:t>
            </a:r>
            <a:r>
              <a:rPr lang="ru-RU" sz="3200" dirty="0">
                <a:latin typeface="Monotype Corsiva" panose="03010101010201010101" pitchFamily="66" charset="0"/>
              </a:rPr>
              <a:t> в </a:t>
            </a:r>
            <a:r>
              <a:rPr lang="ru-RU" sz="3200" dirty="0" err="1">
                <a:latin typeface="Monotype Corsiva" panose="03010101010201010101" pitchFamily="66" charset="0"/>
              </a:rPr>
              <a:t>Інтернеті</a:t>
            </a:r>
            <a:r>
              <a:rPr lang="ru-RU" sz="3200" dirty="0">
                <a:latin typeface="Monotype Corsiva" panose="03010101010201010101" pitchFamily="66" charset="0"/>
              </a:rPr>
              <a:t>, тому доступна з будь-</a:t>
            </a:r>
            <a:r>
              <a:rPr lang="ru-RU" sz="3200" dirty="0" err="1">
                <a:latin typeface="Monotype Corsiva" panose="03010101010201010101" pitchFamily="66" charset="0"/>
              </a:rPr>
              <a:t>якої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операційної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системи</a:t>
            </a:r>
            <a:r>
              <a:rPr lang="ru-RU" sz="3200" dirty="0">
                <a:latin typeface="Monotype Corsiva" panose="03010101010201010101" pitchFamily="66" charset="0"/>
              </a:rPr>
              <a:t> для ПК, але не </a:t>
            </a:r>
            <a:r>
              <a:rPr lang="ru-RU" sz="3200" dirty="0" err="1">
                <a:latin typeface="Monotype Corsiva" panose="03010101010201010101" pitchFamily="66" charset="0"/>
              </a:rPr>
              <a:t>працює</a:t>
            </a:r>
            <a:r>
              <a:rPr lang="ru-RU" sz="3200" dirty="0">
                <a:latin typeface="Monotype Corsiva" panose="03010101010201010101" pitchFamily="66" charset="0"/>
              </a:rPr>
              <a:t> на </a:t>
            </a:r>
            <a:r>
              <a:rPr lang="ru-RU" sz="3200" dirty="0" err="1">
                <a:latin typeface="Monotype Corsiva" panose="03010101010201010101" pitchFamily="66" charset="0"/>
              </a:rPr>
              <a:t>мобільних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пристроях</a:t>
            </a:r>
            <a:r>
              <a:rPr lang="ru-RU" sz="32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 З </a:t>
            </a:r>
            <a:r>
              <a:rPr lang="ru-RU" sz="3200" dirty="0" err="1">
                <a:latin typeface="Monotype Corsiva" panose="03010101010201010101" pitchFamily="66" charset="0"/>
              </a:rPr>
              <a:t>його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допомогою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зможуть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створювати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оригінальні</a:t>
            </a:r>
            <a:r>
              <a:rPr lang="ru-RU" sz="3200" dirty="0">
                <a:latin typeface="Monotype Corsiva" panose="03010101010201010101" pitchFamily="66" charset="0"/>
              </a:rPr>
              <a:t> картинки та </a:t>
            </a:r>
            <a:r>
              <a:rPr lang="ru-RU" sz="3200" dirty="0" err="1">
                <a:latin typeface="Monotype Corsiva" panose="03010101010201010101" pitchFamily="66" charset="0"/>
              </a:rPr>
              <a:t>повідомлення</a:t>
            </a:r>
            <a:r>
              <a:rPr lang="ru-RU" sz="3200" dirty="0">
                <a:latin typeface="Monotype Corsiva" panose="03010101010201010101" pitchFamily="66" charset="0"/>
              </a:rPr>
              <a:t>, а </a:t>
            </a:r>
            <a:r>
              <a:rPr lang="ru-RU" sz="3200" dirty="0" err="1">
                <a:latin typeface="Monotype Corsiva" panose="03010101010201010101" pitchFamily="66" charset="0"/>
              </a:rPr>
              <a:t>фахівці</a:t>
            </a:r>
            <a:r>
              <a:rPr lang="ru-RU" sz="3200" dirty="0">
                <a:latin typeface="Monotype Corsiva" panose="03010101010201010101" pitchFamily="66" charset="0"/>
              </a:rPr>
              <a:t> - </a:t>
            </a:r>
            <a:r>
              <a:rPr lang="ru-RU" sz="3200" dirty="0" err="1">
                <a:latin typeface="Monotype Corsiva" panose="03010101010201010101" pitchFamily="66" charset="0"/>
              </a:rPr>
              <a:t>готувати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матеріали</a:t>
            </a:r>
            <a:r>
              <a:rPr lang="ru-RU" sz="3200" dirty="0">
                <a:latin typeface="Monotype Corsiva" panose="03010101010201010101" pitchFamily="66" charset="0"/>
              </a:rPr>
              <a:t> для </a:t>
            </a:r>
            <a:r>
              <a:rPr lang="ru-RU" sz="3200" dirty="0" err="1">
                <a:latin typeface="Monotype Corsiva" panose="03010101010201010101" pitchFamily="66" charset="0"/>
              </a:rPr>
              <a:t>друку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ілюструвати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статті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додавати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графіку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доповідей</a:t>
            </a:r>
            <a:r>
              <a:rPr lang="ru-RU" sz="3200" dirty="0">
                <a:latin typeface="Monotype Corsiva" panose="03010101010201010101" pitchFamily="66" charset="0"/>
              </a:rPr>
              <a:t> та </a:t>
            </a:r>
            <a:r>
              <a:rPr lang="ru-RU" sz="3200" dirty="0" err="1">
                <a:latin typeface="Monotype Corsiva" panose="03010101010201010101" pitchFamily="66" charset="0"/>
              </a:rPr>
              <a:t>презентацій</a:t>
            </a:r>
            <a:r>
              <a:rPr lang="ru-RU" sz="32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70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58FE24-3E52-46B6-A298-52091CD6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369177"/>
            <a:ext cx="11601155" cy="61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8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D0D0F2-0E1F-428E-8E81-4D97C9951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3" y="183444"/>
            <a:ext cx="11985674" cy="64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0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602F13-79DD-431A-97D6-3DFB222E7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378639"/>
            <a:ext cx="11648050" cy="61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5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B5BAD-8076-4310-A86C-C490D4F4CEE8}"/>
              </a:ext>
            </a:extLst>
          </p:cNvPr>
          <p:cNvSpPr txBox="1"/>
          <p:nvPr/>
        </p:nvSpPr>
        <p:spPr>
          <a:xfrm>
            <a:off x="1336431" y="351692"/>
            <a:ext cx="96363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Padlet – </a:t>
            </a:r>
            <a:r>
              <a:rPr lang="ru-RU" sz="2800" dirty="0" err="1">
                <a:latin typeface="Monotype Corsiva" panose="03010101010201010101" pitchFamily="66" charset="0"/>
              </a:rPr>
              <a:t>це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універсальна</a:t>
            </a:r>
            <a:r>
              <a:rPr lang="ru-RU" sz="2800" dirty="0">
                <a:latin typeface="Monotype Corsiva" panose="03010101010201010101" pitchFamily="66" charset="0"/>
              </a:rPr>
              <a:t> онлайн-</a:t>
            </a:r>
            <a:r>
              <a:rPr lang="ru-RU" sz="2800" dirty="0" err="1">
                <a:latin typeface="Monotype Corsiva" panose="03010101010201010101" pitchFamily="66" charset="0"/>
              </a:rPr>
              <a:t>дошка</a:t>
            </a:r>
            <a:r>
              <a:rPr lang="ru-RU" sz="2800" dirty="0">
                <a:latin typeface="Monotype Corsiva" panose="03010101010201010101" pitchFamily="66" charset="0"/>
              </a:rPr>
              <a:t> (онлайн-</a:t>
            </a:r>
            <a:r>
              <a:rPr lang="ru-RU" sz="2800" dirty="0" err="1">
                <a:latin typeface="Monotype Corsiva" panose="03010101010201010101" pitchFamily="66" charset="0"/>
              </a:rPr>
              <a:t>стіна</a:t>
            </a:r>
            <a:r>
              <a:rPr lang="ru-RU" sz="2800" dirty="0">
                <a:latin typeface="Monotype Corsiva" panose="03010101010201010101" pitchFamily="66" charset="0"/>
              </a:rPr>
              <a:t>) з </a:t>
            </a:r>
            <a:r>
              <a:rPr lang="ru-RU" sz="2800" dirty="0" err="1">
                <a:latin typeface="Monotype Corsiva" panose="03010101010201010101" pitchFamily="66" charset="0"/>
              </a:rPr>
              <a:t>інтуїтивним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інтерфейсом</a:t>
            </a:r>
            <a:r>
              <a:rPr lang="ru-RU" sz="2800" dirty="0">
                <a:latin typeface="Monotype Corsiva" panose="03010101010201010101" pitchFamily="66" charset="0"/>
              </a:rPr>
              <a:t>, яку нескладно </a:t>
            </a:r>
            <a:r>
              <a:rPr lang="ru-RU" sz="2800" dirty="0" err="1">
                <a:latin typeface="Monotype Corsiva" panose="03010101010201010101" pitchFamily="66" charset="0"/>
              </a:rPr>
              <a:t>опанувати</a:t>
            </a:r>
            <a:r>
              <a:rPr lang="ru-RU" sz="2800" dirty="0">
                <a:latin typeface="Monotype Corsiva" panose="03010101010201010101" pitchFamily="66" charset="0"/>
              </a:rPr>
              <a:t> та легко </a:t>
            </a:r>
            <a:r>
              <a:rPr lang="ru-RU" sz="2800" dirty="0" err="1">
                <a:latin typeface="Monotype Corsiva" panose="03010101010201010101" pitchFamily="66" charset="0"/>
              </a:rPr>
              <a:t>застосовувати</a:t>
            </a:r>
            <a:r>
              <a:rPr lang="ru-RU" sz="2800" dirty="0">
                <a:latin typeface="Monotype Corsiva" panose="03010101010201010101" pitchFamily="66" charset="0"/>
              </a:rPr>
              <a:t> в </a:t>
            </a:r>
            <a:r>
              <a:rPr lang="ru-RU" sz="2800" dirty="0" err="1">
                <a:latin typeface="Monotype Corsiva" panose="03010101010201010101" pitchFamily="66" charset="0"/>
              </a:rPr>
              <a:t>навчальному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процесі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 err="1">
                <a:latin typeface="Monotype Corsiva" panose="03010101010201010101" pitchFamily="66" charset="0"/>
              </a:rPr>
              <a:t>Мультимедійний</a:t>
            </a:r>
            <a:r>
              <a:rPr lang="ru-RU" sz="2800" dirty="0">
                <a:latin typeface="Monotype Corsiva" panose="03010101010201010101" pitchFamily="66" charset="0"/>
              </a:rPr>
              <a:t> ресурс для </a:t>
            </a:r>
            <a:r>
              <a:rPr lang="ru-RU" sz="2800" dirty="0" err="1">
                <a:latin typeface="Monotype Corsiva" panose="03010101010201010101" pitchFamily="66" charset="0"/>
              </a:rPr>
              <a:t>створення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спільного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редагування</a:t>
            </a:r>
            <a:r>
              <a:rPr lang="ru-RU" sz="2800" dirty="0">
                <a:latin typeface="Monotype Corsiva" panose="03010101010201010101" pitchFamily="66" charset="0"/>
              </a:rPr>
              <a:t> та </a:t>
            </a:r>
            <a:r>
              <a:rPr lang="ru-RU" sz="2800" dirty="0" err="1">
                <a:latin typeface="Monotype Corsiva" panose="03010101010201010101" pitchFamily="66" charset="0"/>
              </a:rPr>
              <a:t>зберігання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інформації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Це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віртуальна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стіна</a:t>
            </a:r>
            <a:r>
              <a:rPr lang="ru-RU" sz="2800" dirty="0">
                <a:latin typeface="Monotype Corsiva" panose="03010101010201010101" pitchFamily="66" charset="0"/>
              </a:rPr>
              <a:t>, на яку </a:t>
            </a:r>
            <a:r>
              <a:rPr lang="ru-RU" sz="2800" dirty="0" err="1">
                <a:latin typeface="Monotype Corsiva" panose="03010101010201010101" pitchFamily="66" charset="0"/>
              </a:rPr>
              <a:t>можна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прикріплювати</a:t>
            </a:r>
            <a:r>
              <a:rPr lang="ru-RU" sz="2800" dirty="0">
                <a:latin typeface="Monotype Corsiva" panose="03010101010201010101" pitchFamily="66" charset="0"/>
              </a:rPr>
              <a:t> фото, </a:t>
            </a:r>
            <a:r>
              <a:rPr lang="ru-RU" sz="2800" dirty="0" err="1">
                <a:latin typeface="Monotype Corsiva" panose="03010101010201010101" pitchFamily="66" charset="0"/>
              </a:rPr>
              <a:t>файли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посилання</a:t>
            </a:r>
            <a:r>
              <a:rPr lang="ru-RU" sz="2800" dirty="0"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latin typeface="Monotype Corsiva" panose="03010101010201010101" pitchFamily="66" charset="0"/>
              </a:rPr>
              <a:t>сторінки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Інтернет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замітки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Це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може</a:t>
            </a:r>
            <a:r>
              <a:rPr lang="ru-RU" sz="2800" dirty="0">
                <a:latin typeface="Monotype Corsiva" panose="03010101010201010101" pitchFamily="66" charset="0"/>
              </a:rPr>
              <a:t> бути </a:t>
            </a:r>
            <a:r>
              <a:rPr lang="ru-RU" sz="2800" dirty="0" err="1">
                <a:latin typeface="Monotype Corsiva" panose="03010101010201010101" pitchFamily="66" charset="0"/>
              </a:rPr>
              <a:t>приватний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проєкт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стіни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модерована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стіна</a:t>
            </a:r>
            <a:r>
              <a:rPr lang="ru-RU" sz="2800" dirty="0">
                <a:latin typeface="Monotype Corsiva" panose="03010101010201010101" pitchFamily="66" charset="0"/>
              </a:rPr>
              <a:t> з </a:t>
            </a:r>
            <a:r>
              <a:rPr lang="ru-RU" sz="2800" dirty="0" err="1">
                <a:latin typeface="Monotype Corsiva" panose="03010101010201010101" pitchFamily="66" charset="0"/>
              </a:rPr>
              <a:t>кількома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учасниками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які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будуть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заповнювати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її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інформацією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або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доступний</a:t>
            </a:r>
            <a:r>
              <a:rPr lang="ru-RU" sz="2800" dirty="0">
                <a:latin typeface="Monotype Corsiva" panose="03010101010201010101" pitchFamily="66" charset="0"/>
              </a:rPr>
              <a:t> для </a:t>
            </a:r>
            <a:r>
              <a:rPr lang="ru-RU" sz="2800" dirty="0" err="1">
                <a:latin typeface="Monotype Corsiva" panose="03010101010201010101" pitchFamily="66" charset="0"/>
              </a:rPr>
              <a:t>читання</a:t>
            </a:r>
            <a:r>
              <a:rPr lang="ru-RU" sz="2800" dirty="0">
                <a:latin typeface="Monotype Corsiva" panose="03010101010201010101" pitchFamily="66" charset="0"/>
              </a:rPr>
              <a:t> і </a:t>
            </a:r>
            <a:r>
              <a:rPr lang="ru-RU" sz="2800" dirty="0" err="1">
                <a:latin typeface="Monotype Corsiva" panose="03010101010201010101" pitchFamily="66" charset="0"/>
              </a:rPr>
              <a:t>редагування</a:t>
            </a:r>
            <a:r>
              <a:rPr lang="ru-RU" sz="2800" dirty="0">
                <a:latin typeface="Monotype Corsiva" panose="03010101010201010101" pitchFamily="66" charset="0"/>
              </a:rPr>
              <a:t> будь-</a:t>
            </a:r>
            <a:r>
              <a:rPr lang="ru-RU" sz="2800" dirty="0" err="1">
                <a:latin typeface="Monotype Corsiva" panose="03010101010201010101" pitchFamily="66" charset="0"/>
              </a:rPr>
              <a:t>яким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користувачем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майданчик</a:t>
            </a:r>
            <a:r>
              <a:rPr lang="ru-RU" sz="2800" dirty="0">
                <a:latin typeface="Monotype Corsiva" panose="03010101010201010101" pitchFamily="66" charset="0"/>
              </a:rPr>
              <a:t> для </a:t>
            </a:r>
            <a:r>
              <a:rPr lang="ru-RU" sz="2800" dirty="0" err="1">
                <a:latin typeface="Monotype Corsiva" panose="03010101010201010101" pitchFamily="66" charset="0"/>
              </a:rPr>
              <a:t>обміну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інформацією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7616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1034</TotalTime>
  <Words>345</Words>
  <Application>Microsoft Office PowerPoint</Application>
  <PresentationFormat>Широкоэкранный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Monotype Corsiva</vt:lpstr>
      <vt:lpstr>MS Shell Dlg 2</vt:lpstr>
      <vt:lpstr>Wingdings</vt:lpstr>
      <vt:lpstr>Wingdings 3</vt:lpstr>
      <vt:lpstr>Мэдисон</vt:lpstr>
      <vt:lpstr>Підвищення якості логопедичного уроку шляхом застосування   ІКТ, креативних завдань. Поповнення власної навчальної – інформаційної, довідкової бібліотеки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Підвищення якості логопедичного уроку шляхом застосування   ІКТ, креативних завдань. Поповнення власної навчальної – інформаційної, довідкової бібліотеки </dc:title>
  <dc:creator>Anastasiy Kulish</dc:creator>
  <cp:lastModifiedBy>Anastasiy Kulish</cp:lastModifiedBy>
  <cp:revision>1</cp:revision>
  <dcterms:created xsi:type="dcterms:W3CDTF">2023-05-14T14:26:55Z</dcterms:created>
  <dcterms:modified xsi:type="dcterms:W3CDTF">2023-05-15T07:41:30Z</dcterms:modified>
</cp:coreProperties>
</file>